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8"/>
  </p:notesMasterIdLst>
  <p:handoutMasterIdLst>
    <p:handoutMasterId r:id="rId79"/>
  </p:handoutMasterIdLst>
  <p:sldIdLst>
    <p:sldId id="324" r:id="rId2"/>
    <p:sldId id="323" r:id="rId3"/>
    <p:sldId id="350" r:id="rId4"/>
    <p:sldId id="339" r:id="rId5"/>
    <p:sldId id="322" r:id="rId6"/>
    <p:sldId id="335" r:id="rId7"/>
    <p:sldId id="336" r:id="rId8"/>
    <p:sldId id="333" r:id="rId9"/>
    <p:sldId id="334" r:id="rId10"/>
    <p:sldId id="351" r:id="rId11"/>
    <p:sldId id="352" r:id="rId12"/>
    <p:sldId id="361" r:id="rId13"/>
    <p:sldId id="388" r:id="rId14"/>
    <p:sldId id="423" r:id="rId15"/>
    <p:sldId id="365" r:id="rId16"/>
    <p:sldId id="420" r:id="rId17"/>
    <p:sldId id="355" r:id="rId18"/>
    <p:sldId id="421" r:id="rId19"/>
    <p:sldId id="356" r:id="rId20"/>
    <p:sldId id="354" r:id="rId21"/>
    <p:sldId id="357" r:id="rId22"/>
    <p:sldId id="390" r:id="rId23"/>
    <p:sldId id="389" r:id="rId24"/>
    <p:sldId id="257" r:id="rId25"/>
    <p:sldId id="359" r:id="rId26"/>
    <p:sldId id="362" r:id="rId27"/>
    <p:sldId id="422" r:id="rId28"/>
    <p:sldId id="391" r:id="rId29"/>
    <p:sldId id="360" r:id="rId30"/>
    <p:sldId id="346" r:id="rId31"/>
    <p:sldId id="393" r:id="rId32"/>
    <p:sldId id="392" r:id="rId33"/>
    <p:sldId id="394" r:id="rId34"/>
    <p:sldId id="363" r:id="rId35"/>
    <p:sldId id="364" r:id="rId36"/>
    <p:sldId id="395" r:id="rId37"/>
    <p:sldId id="367" r:id="rId38"/>
    <p:sldId id="366" r:id="rId39"/>
    <p:sldId id="368" r:id="rId40"/>
    <p:sldId id="396" r:id="rId41"/>
    <p:sldId id="370" r:id="rId42"/>
    <p:sldId id="369" r:id="rId43"/>
    <p:sldId id="397" r:id="rId44"/>
    <p:sldId id="373" r:id="rId45"/>
    <p:sldId id="374" r:id="rId46"/>
    <p:sldId id="375" r:id="rId47"/>
    <p:sldId id="258" r:id="rId48"/>
    <p:sldId id="259" r:id="rId49"/>
    <p:sldId id="260" r:id="rId50"/>
    <p:sldId id="261" r:id="rId51"/>
    <p:sldId id="376" r:id="rId52"/>
    <p:sldId id="377" r:id="rId53"/>
    <p:sldId id="378" r:id="rId54"/>
    <p:sldId id="358" r:id="rId55"/>
    <p:sldId id="379" r:id="rId56"/>
    <p:sldId id="398" r:id="rId57"/>
    <p:sldId id="403" r:id="rId58"/>
    <p:sldId id="399" r:id="rId59"/>
    <p:sldId id="400" r:id="rId60"/>
    <p:sldId id="401" r:id="rId61"/>
    <p:sldId id="402" r:id="rId62"/>
    <p:sldId id="415" r:id="rId63"/>
    <p:sldId id="408" r:id="rId64"/>
    <p:sldId id="409" r:id="rId65"/>
    <p:sldId id="406" r:id="rId66"/>
    <p:sldId id="407" r:id="rId67"/>
    <p:sldId id="405" r:id="rId68"/>
    <p:sldId id="418" r:id="rId69"/>
    <p:sldId id="419" r:id="rId70"/>
    <p:sldId id="410" r:id="rId71"/>
    <p:sldId id="411" r:id="rId72"/>
    <p:sldId id="412" r:id="rId73"/>
    <p:sldId id="413" r:id="rId74"/>
    <p:sldId id="414" r:id="rId75"/>
    <p:sldId id="416" r:id="rId76"/>
    <p:sldId id="424" r:id="rId77"/>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1" autoAdjust="0"/>
    <p:restoredTop sz="82650" autoAdjust="0"/>
  </p:normalViewPr>
  <p:slideViewPr>
    <p:cSldViewPr snapToGrid="0">
      <p:cViewPr varScale="1">
        <p:scale>
          <a:sx n="88" d="100"/>
          <a:sy n="88" d="100"/>
        </p:scale>
        <p:origin x="96" y="294"/>
      </p:cViewPr>
      <p:guideLst>
        <p:guide orient="horz" pos="1620"/>
        <p:guide pos="2880"/>
      </p:guideLst>
    </p:cSldViewPr>
  </p:slideViewPr>
  <p:notesTextViewPr>
    <p:cViewPr>
      <p:scale>
        <a:sx n="1" d="1"/>
        <a:sy n="1" d="1"/>
      </p:scale>
      <p:origin x="0" y="0"/>
    </p:cViewPr>
  </p:notesTextViewPr>
  <p:sorterViewPr>
    <p:cViewPr>
      <p:scale>
        <a:sx n="100" d="100"/>
        <a:sy n="100" d="100"/>
      </p:scale>
      <p:origin x="0" y="-65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agan, Lee" userId="3309f591-4b41-47c1-a2c8-12c2b81b9663" providerId="ADAL" clId="{3ACDB718-B0F1-4804-A090-035820A5DCB4}"/>
    <pc:docChg chg="undo custSel addSld delSld">
      <pc:chgData name="Hallagan, Lee" userId="3309f591-4b41-47c1-a2c8-12c2b81b9663" providerId="ADAL" clId="{3ACDB718-B0F1-4804-A090-035820A5DCB4}" dt="2024-06-26T15:49:57.784" v="3" actId="680"/>
      <pc:docMkLst>
        <pc:docMk/>
      </pc:docMkLst>
      <pc:sldChg chg="del">
        <pc:chgData name="Hallagan, Lee" userId="3309f591-4b41-47c1-a2c8-12c2b81b9663" providerId="ADAL" clId="{3ACDB718-B0F1-4804-A090-035820A5DCB4}" dt="2024-06-26T15:47:26.703" v="0" actId="47"/>
        <pc:sldMkLst>
          <pc:docMk/>
          <pc:sldMk cId="0" sldId="262"/>
        </pc:sldMkLst>
      </pc:sldChg>
      <pc:sldChg chg="del">
        <pc:chgData name="Hallagan, Lee" userId="3309f591-4b41-47c1-a2c8-12c2b81b9663" providerId="ADAL" clId="{3ACDB718-B0F1-4804-A090-035820A5DCB4}" dt="2024-06-26T15:47:26.703" v="0" actId="47"/>
        <pc:sldMkLst>
          <pc:docMk/>
          <pc:sldMk cId="0" sldId="263"/>
        </pc:sldMkLst>
      </pc:sldChg>
      <pc:sldChg chg="del">
        <pc:chgData name="Hallagan, Lee" userId="3309f591-4b41-47c1-a2c8-12c2b81b9663" providerId="ADAL" clId="{3ACDB718-B0F1-4804-A090-035820A5DCB4}" dt="2024-06-26T15:47:26.703" v="0" actId="47"/>
        <pc:sldMkLst>
          <pc:docMk/>
          <pc:sldMk cId="0" sldId="264"/>
        </pc:sldMkLst>
      </pc:sldChg>
      <pc:sldChg chg="del">
        <pc:chgData name="Hallagan, Lee" userId="3309f591-4b41-47c1-a2c8-12c2b81b9663" providerId="ADAL" clId="{3ACDB718-B0F1-4804-A090-035820A5DCB4}" dt="2024-06-26T15:47:26.703" v="0" actId="47"/>
        <pc:sldMkLst>
          <pc:docMk/>
          <pc:sldMk cId="0" sldId="265"/>
        </pc:sldMkLst>
      </pc:sldChg>
      <pc:sldChg chg="del">
        <pc:chgData name="Hallagan, Lee" userId="3309f591-4b41-47c1-a2c8-12c2b81b9663" providerId="ADAL" clId="{3ACDB718-B0F1-4804-A090-035820A5DCB4}" dt="2024-06-26T15:47:26.703" v="0" actId="47"/>
        <pc:sldMkLst>
          <pc:docMk/>
          <pc:sldMk cId="0" sldId="266"/>
        </pc:sldMkLst>
      </pc:sldChg>
      <pc:sldChg chg="del">
        <pc:chgData name="Hallagan, Lee" userId="3309f591-4b41-47c1-a2c8-12c2b81b9663" providerId="ADAL" clId="{3ACDB718-B0F1-4804-A090-035820A5DCB4}" dt="2024-06-26T15:47:26.703" v="0" actId="47"/>
        <pc:sldMkLst>
          <pc:docMk/>
          <pc:sldMk cId="0" sldId="267"/>
        </pc:sldMkLst>
      </pc:sldChg>
      <pc:sldChg chg="del">
        <pc:chgData name="Hallagan, Lee" userId="3309f591-4b41-47c1-a2c8-12c2b81b9663" providerId="ADAL" clId="{3ACDB718-B0F1-4804-A090-035820A5DCB4}" dt="2024-06-26T15:47:26.703" v="0" actId="47"/>
        <pc:sldMkLst>
          <pc:docMk/>
          <pc:sldMk cId="0" sldId="268"/>
        </pc:sldMkLst>
      </pc:sldChg>
      <pc:sldChg chg="del">
        <pc:chgData name="Hallagan, Lee" userId="3309f591-4b41-47c1-a2c8-12c2b81b9663" providerId="ADAL" clId="{3ACDB718-B0F1-4804-A090-035820A5DCB4}" dt="2024-06-26T15:47:26.703" v="0" actId="47"/>
        <pc:sldMkLst>
          <pc:docMk/>
          <pc:sldMk cId="0" sldId="269"/>
        </pc:sldMkLst>
      </pc:sldChg>
      <pc:sldChg chg="del">
        <pc:chgData name="Hallagan, Lee" userId="3309f591-4b41-47c1-a2c8-12c2b81b9663" providerId="ADAL" clId="{3ACDB718-B0F1-4804-A090-035820A5DCB4}" dt="2024-06-26T15:47:26.703" v="0" actId="47"/>
        <pc:sldMkLst>
          <pc:docMk/>
          <pc:sldMk cId="0" sldId="270"/>
        </pc:sldMkLst>
      </pc:sldChg>
      <pc:sldChg chg="del">
        <pc:chgData name="Hallagan, Lee" userId="3309f591-4b41-47c1-a2c8-12c2b81b9663" providerId="ADAL" clId="{3ACDB718-B0F1-4804-A090-035820A5DCB4}" dt="2024-06-26T15:47:26.703" v="0" actId="47"/>
        <pc:sldMkLst>
          <pc:docMk/>
          <pc:sldMk cId="0" sldId="271"/>
        </pc:sldMkLst>
      </pc:sldChg>
      <pc:sldChg chg="del">
        <pc:chgData name="Hallagan, Lee" userId="3309f591-4b41-47c1-a2c8-12c2b81b9663" providerId="ADAL" clId="{3ACDB718-B0F1-4804-A090-035820A5DCB4}" dt="2024-06-26T15:47:26.703" v="0" actId="47"/>
        <pc:sldMkLst>
          <pc:docMk/>
          <pc:sldMk cId="0" sldId="272"/>
        </pc:sldMkLst>
      </pc:sldChg>
      <pc:sldChg chg="del">
        <pc:chgData name="Hallagan, Lee" userId="3309f591-4b41-47c1-a2c8-12c2b81b9663" providerId="ADAL" clId="{3ACDB718-B0F1-4804-A090-035820A5DCB4}" dt="2024-06-26T15:47:26.703" v="0" actId="47"/>
        <pc:sldMkLst>
          <pc:docMk/>
          <pc:sldMk cId="0" sldId="273"/>
        </pc:sldMkLst>
      </pc:sldChg>
      <pc:sldChg chg="del">
        <pc:chgData name="Hallagan, Lee" userId="3309f591-4b41-47c1-a2c8-12c2b81b9663" providerId="ADAL" clId="{3ACDB718-B0F1-4804-A090-035820A5DCB4}" dt="2024-06-26T15:47:26.703" v="0" actId="47"/>
        <pc:sldMkLst>
          <pc:docMk/>
          <pc:sldMk cId="0" sldId="274"/>
        </pc:sldMkLst>
      </pc:sldChg>
      <pc:sldChg chg="del">
        <pc:chgData name="Hallagan, Lee" userId="3309f591-4b41-47c1-a2c8-12c2b81b9663" providerId="ADAL" clId="{3ACDB718-B0F1-4804-A090-035820A5DCB4}" dt="2024-06-26T15:47:26.703" v="0" actId="47"/>
        <pc:sldMkLst>
          <pc:docMk/>
          <pc:sldMk cId="0" sldId="275"/>
        </pc:sldMkLst>
      </pc:sldChg>
      <pc:sldChg chg="del">
        <pc:chgData name="Hallagan, Lee" userId="3309f591-4b41-47c1-a2c8-12c2b81b9663" providerId="ADAL" clId="{3ACDB718-B0F1-4804-A090-035820A5DCB4}" dt="2024-06-26T15:47:26.703" v="0" actId="47"/>
        <pc:sldMkLst>
          <pc:docMk/>
          <pc:sldMk cId="0" sldId="276"/>
        </pc:sldMkLst>
      </pc:sldChg>
      <pc:sldChg chg="del">
        <pc:chgData name="Hallagan, Lee" userId="3309f591-4b41-47c1-a2c8-12c2b81b9663" providerId="ADAL" clId="{3ACDB718-B0F1-4804-A090-035820A5DCB4}" dt="2024-06-26T15:47:26.703" v="0" actId="47"/>
        <pc:sldMkLst>
          <pc:docMk/>
          <pc:sldMk cId="0" sldId="277"/>
        </pc:sldMkLst>
      </pc:sldChg>
      <pc:sldChg chg="del">
        <pc:chgData name="Hallagan, Lee" userId="3309f591-4b41-47c1-a2c8-12c2b81b9663" providerId="ADAL" clId="{3ACDB718-B0F1-4804-A090-035820A5DCB4}" dt="2024-06-26T15:47:26.703" v="0" actId="47"/>
        <pc:sldMkLst>
          <pc:docMk/>
          <pc:sldMk cId="0" sldId="278"/>
        </pc:sldMkLst>
      </pc:sldChg>
      <pc:sldChg chg="del">
        <pc:chgData name="Hallagan, Lee" userId="3309f591-4b41-47c1-a2c8-12c2b81b9663" providerId="ADAL" clId="{3ACDB718-B0F1-4804-A090-035820A5DCB4}" dt="2024-06-26T15:47:26.703" v="0" actId="47"/>
        <pc:sldMkLst>
          <pc:docMk/>
          <pc:sldMk cId="0" sldId="279"/>
        </pc:sldMkLst>
      </pc:sldChg>
      <pc:sldChg chg="del">
        <pc:chgData name="Hallagan, Lee" userId="3309f591-4b41-47c1-a2c8-12c2b81b9663" providerId="ADAL" clId="{3ACDB718-B0F1-4804-A090-035820A5DCB4}" dt="2024-06-26T15:47:26.703" v="0" actId="47"/>
        <pc:sldMkLst>
          <pc:docMk/>
          <pc:sldMk cId="0" sldId="280"/>
        </pc:sldMkLst>
      </pc:sldChg>
      <pc:sldChg chg="del">
        <pc:chgData name="Hallagan, Lee" userId="3309f591-4b41-47c1-a2c8-12c2b81b9663" providerId="ADAL" clId="{3ACDB718-B0F1-4804-A090-035820A5DCB4}" dt="2024-06-26T15:47:26.703" v="0" actId="47"/>
        <pc:sldMkLst>
          <pc:docMk/>
          <pc:sldMk cId="0" sldId="281"/>
        </pc:sldMkLst>
      </pc:sldChg>
      <pc:sldChg chg="del">
        <pc:chgData name="Hallagan, Lee" userId="3309f591-4b41-47c1-a2c8-12c2b81b9663" providerId="ADAL" clId="{3ACDB718-B0F1-4804-A090-035820A5DCB4}" dt="2024-06-26T15:47:26.703" v="0" actId="47"/>
        <pc:sldMkLst>
          <pc:docMk/>
          <pc:sldMk cId="0" sldId="282"/>
        </pc:sldMkLst>
      </pc:sldChg>
      <pc:sldChg chg="del">
        <pc:chgData name="Hallagan, Lee" userId="3309f591-4b41-47c1-a2c8-12c2b81b9663" providerId="ADAL" clId="{3ACDB718-B0F1-4804-A090-035820A5DCB4}" dt="2024-06-26T15:47:26.703" v="0" actId="47"/>
        <pc:sldMkLst>
          <pc:docMk/>
          <pc:sldMk cId="0" sldId="283"/>
        </pc:sldMkLst>
      </pc:sldChg>
      <pc:sldChg chg="del">
        <pc:chgData name="Hallagan, Lee" userId="3309f591-4b41-47c1-a2c8-12c2b81b9663" providerId="ADAL" clId="{3ACDB718-B0F1-4804-A090-035820A5DCB4}" dt="2024-06-26T15:47:26.703" v="0" actId="47"/>
        <pc:sldMkLst>
          <pc:docMk/>
          <pc:sldMk cId="0" sldId="284"/>
        </pc:sldMkLst>
      </pc:sldChg>
      <pc:sldChg chg="del">
        <pc:chgData name="Hallagan, Lee" userId="3309f591-4b41-47c1-a2c8-12c2b81b9663" providerId="ADAL" clId="{3ACDB718-B0F1-4804-A090-035820A5DCB4}" dt="2024-06-26T15:47:26.703" v="0" actId="47"/>
        <pc:sldMkLst>
          <pc:docMk/>
          <pc:sldMk cId="0" sldId="285"/>
        </pc:sldMkLst>
      </pc:sldChg>
      <pc:sldChg chg="del">
        <pc:chgData name="Hallagan, Lee" userId="3309f591-4b41-47c1-a2c8-12c2b81b9663" providerId="ADAL" clId="{3ACDB718-B0F1-4804-A090-035820A5DCB4}" dt="2024-06-26T15:47:26.703" v="0" actId="47"/>
        <pc:sldMkLst>
          <pc:docMk/>
          <pc:sldMk cId="0" sldId="286"/>
        </pc:sldMkLst>
      </pc:sldChg>
      <pc:sldChg chg="del">
        <pc:chgData name="Hallagan, Lee" userId="3309f591-4b41-47c1-a2c8-12c2b81b9663" providerId="ADAL" clId="{3ACDB718-B0F1-4804-A090-035820A5DCB4}" dt="2024-06-26T15:47:26.703" v="0" actId="47"/>
        <pc:sldMkLst>
          <pc:docMk/>
          <pc:sldMk cId="0" sldId="287"/>
        </pc:sldMkLst>
      </pc:sldChg>
      <pc:sldChg chg="del">
        <pc:chgData name="Hallagan, Lee" userId="3309f591-4b41-47c1-a2c8-12c2b81b9663" providerId="ADAL" clId="{3ACDB718-B0F1-4804-A090-035820A5DCB4}" dt="2024-06-26T15:47:26.703" v="0" actId="47"/>
        <pc:sldMkLst>
          <pc:docMk/>
          <pc:sldMk cId="0" sldId="288"/>
        </pc:sldMkLst>
      </pc:sldChg>
      <pc:sldChg chg="del">
        <pc:chgData name="Hallagan, Lee" userId="3309f591-4b41-47c1-a2c8-12c2b81b9663" providerId="ADAL" clId="{3ACDB718-B0F1-4804-A090-035820A5DCB4}" dt="2024-06-26T15:47:26.703" v="0" actId="47"/>
        <pc:sldMkLst>
          <pc:docMk/>
          <pc:sldMk cId="0" sldId="289"/>
        </pc:sldMkLst>
      </pc:sldChg>
      <pc:sldChg chg="del">
        <pc:chgData name="Hallagan, Lee" userId="3309f591-4b41-47c1-a2c8-12c2b81b9663" providerId="ADAL" clId="{3ACDB718-B0F1-4804-A090-035820A5DCB4}" dt="2024-06-26T15:47:26.703" v="0" actId="47"/>
        <pc:sldMkLst>
          <pc:docMk/>
          <pc:sldMk cId="0" sldId="290"/>
        </pc:sldMkLst>
      </pc:sldChg>
      <pc:sldChg chg="del">
        <pc:chgData name="Hallagan, Lee" userId="3309f591-4b41-47c1-a2c8-12c2b81b9663" providerId="ADAL" clId="{3ACDB718-B0F1-4804-A090-035820A5DCB4}" dt="2024-06-26T15:47:26.703" v="0" actId="47"/>
        <pc:sldMkLst>
          <pc:docMk/>
          <pc:sldMk cId="0" sldId="291"/>
        </pc:sldMkLst>
      </pc:sldChg>
      <pc:sldChg chg="del">
        <pc:chgData name="Hallagan, Lee" userId="3309f591-4b41-47c1-a2c8-12c2b81b9663" providerId="ADAL" clId="{3ACDB718-B0F1-4804-A090-035820A5DCB4}" dt="2024-06-26T15:47:26.703" v="0" actId="47"/>
        <pc:sldMkLst>
          <pc:docMk/>
          <pc:sldMk cId="0" sldId="292"/>
        </pc:sldMkLst>
      </pc:sldChg>
      <pc:sldChg chg="del">
        <pc:chgData name="Hallagan, Lee" userId="3309f591-4b41-47c1-a2c8-12c2b81b9663" providerId="ADAL" clId="{3ACDB718-B0F1-4804-A090-035820A5DCB4}" dt="2024-06-26T15:47:26.703" v="0" actId="47"/>
        <pc:sldMkLst>
          <pc:docMk/>
          <pc:sldMk cId="0" sldId="293"/>
        </pc:sldMkLst>
      </pc:sldChg>
      <pc:sldChg chg="del">
        <pc:chgData name="Hallagan, Lee" userId="3309f591-4b41-47c1-a2c8-12c2b81b9663" providerId="ADAL" clId="{3ACDB718-B0F1-4804-A090-035820A5DCB4}" dt="2024-06-26T15:47:26.703" v="0" actId="47"/>
        <pc:sldMkLst>
          <pc:docMk/>
          <pc:sldMk cId="0" sldId="294"/>
        </pc:sldMkLst>
      </pc:sldChg>
      <pc:sldChg chg="del">
        <pc:chgData name="Hallagan, Lee" userId="3309f591-4b41-47c1-a2c8-12c2b81b9663" providerId="ADAL" clId="{3ACDB718-B0F1-4804-A090-035820A5DCB4}" dt="2024-06-26T15:47:26.703" v="0" actId="47"/>
        <pc:sldMkLst>
          <pc:docMk/>
          <pc:sldMk cId="0" sldId="296"/>
        </pc:sldMkLst>
      </pc:sldChg>
      <pc:sldChg chg="del">
        <pc:chgData name="Hallagan, Lee" userId="3309f591-4b41-47c1-a2c8-12c2b81b9663" providerId="ADAL" clId="{3ACDB718-B0F1-4804-A090-035820A5DCB4}" dt="2024-06-26T15:47:26.703" v="0" actId="47"/>
        <pc:sldMkLst>
          <pc:docMk/>
          <pc:sldMk cId="0" sldId="297"/>
        </pc:sldMkLst>
      </pc:sldChg>
      <pc:sldChg chg="del">
        <pc:chgData name="Hallagan, Lee" userId="3309f591-4b41-47c1-a2c8-12c2b81b9663" providerId="ADAL" clId="{3ACDB718-B0F1-4804-A090-035820A5DCB4}" dt="2024-06-26T15:47:26.703" v="0" actId="47"/>
        <pc:sldMkLst>
          <pc:docMk/>
          <pc:sldMk cId="0" sldId="298"/>
        </pc:sldMkLst>
      </pc:sldChg>
      <pc:sldChg chg="del">
        <pc:chgData name="Hallagan, Lee" userId="3309f591-4b41-47c1-a2c8-12c2b81b9663" providerId="ADAL" clId="{3ACDB718-B0F1-4804-A090-035820A5DCB4}" dt="2024-06-26T15:47:26.703" v="0" actId="47"/>
        <pc:sldMkLst>
          <pc:docMk/>
          <pc:sldMk cId="0" sldId="299"/>
        </pc:sldMkLst>
      </pc:sldChg>
      <pc:sldChg chg="del">
        <pc:chgData name="Hallagan, Lee" userId="3309f591-4b41-47c1-a2c8-12c2b81b9663" providerId="ADAL" clId="{3ACDB718-B0F1-4804-A090-035820A5DCB4}" dt="2024-06-26T15:47:26.703" v="0" actId="47"/>
        <pc:sldMkLst>
          <pc:docMk/>
          <pc:sldMk cId="0" sldId="300"/>
        </pc:sldMkLst>
      </pc:sldChg>
      <pc:sldChg chg="del">
        <pc:chgData name="Hallagan, Lee" userId="3309f591-4b41-47c1-a2c8-12c2b81b9663" providerId="ADAL" clId="{3ACDB718-B0F1-4804-A090-035820A5DCB4}" dt="2024-06-26T15:47:26.703" v="0" actId="47"/>
        <pc:sldMkLst>
          <pc:docMk/>
          <pc:sldMk cId="0" sldId="301"/>
        </pc:sldMkLst>
      </pc:sldChg>
      <pc:sldChg chg="del">
        <pc:chgData name="Hallagan, Lee" userId="3309f591-4b41-47c1-a2c8-12c2b81b9663" providerId="ADAL" clId="{3ACDB718-B0F1-4804-A090-035820A5DCB4}" dt="2024-06-26T15:47:26.703" v="0" actId="47"/>
        <pc:sldMkLst>
          <pc:docMk/>
          <pc:sldMk cId="0" sldId="302"/>
        </pc:sldMkLst>
      </pc:sldChg>
      <pc:sldChg chg="del">
        <pc:chgData name="Hallagan, Lee" userId="3309f591-4b41-47c1-a2c8-12c2b81b9663" providerId="ADAL" clId="{3ACDB718-B0F1-4804-A090-035820A5DCB4}" dt="2024-06-26T15:47:26.703" v="0" actId="47"/>
        <pc:sldMkLst>
          <pc:docMk/>
          <pc:sldMk cId="0" sldId="303"/>
        </pc:sldMkLst>
      </pc:sldChg>
      <pc:sldChg chg="del">
        <pc:chgData name="Hallagan, Lee" userId="3309f591-4b41-47c1-a2c8-12c2b81b9663" providerId="ADAL" clId="{3ACDB718-B0F1-4804-A090-035820A5DCB4}" dt="2024-06-26T15:47:26.703" v="0" actId="47"/>
        <pc:sldMkLst>
          <pc:docMk/>
          <pc:sldMk cId="0" sldId="310"/>
        </pc:sldMkLst>
      </pc:sldChg>
      <pc:sldChg chg="del">
        <pc:chgData name="Hallagan, Lee" userId="3309f591-4b41-47c1-a2c8-12c2b81b9663" providerId="ADAL" clId="{3ACDB718-B0F1-4804-A090-035820A5DCB4}" dt="2024-06-26T15:47:26.703" v="0" actId="47"/>
        <pc:sldMkLst>
          <pc:docMk/>
          <pc:sldMk cId="0" sldId="311"/>
        </pc:sldMkLst>
      </pc:sldChg>
      <pc:sldChg chg="del">
        <pc:chgData name="Hallagan, Lee" userId="3309f591-4b41-47c1-a2c8-12c2b81b9663" providerId="ADAL" clId="{3ACDB718-B0F1-4804-A090-035820A5DCB4}" dt="2024-06-26T15:47:26.703" v="0" actId="47"/>
        <pc:sldMkLst>
          <pc:docMk/>
          <pc:sldMk cId="0" sldId="312"/>
        </pc:sldMkLst>
      </pc:sldChg>
      <pc:sldChg chg="del">
        <pc:chgData name="Hallagan, Lee" userId="3309f591-4b41-47c1-a2c8-12c2b81b9663" providerId="ADAL" clId="{3ACDB718-B0F1-4804-A090-035820A5DCB4}" dt="2024-06-26T15:47:26.703" v="0" actId="47"/>
        <pc:sldMkLst>
          <pc:docMk/>
          <pc:sldMk cId="0" sldId="313"/>
        </pc:sldMkLst>
      </pc:sldChg>
      <pc:sldChg chg="del">
        <pc:chgData name="Hallagan, Lee" userId="3309f591-4b41-47c1-a2c8-12c2b81b9663" providerId="ADAL" clId="{3ACDB718-B0F1-4804-A090-035820A5DCB4}" dt="2024-06-26T15:47:26.703" v="0" actId="47"/>
        <pc:sldMkLst>
          <pc:docMk/>
          <pc:sldMk cId="2876956511" sldId="314"/>
        </pc:sldMkLst>
      </pc:sldChg>
      <pc:sldChg chg="del">
        <pc:chgData name="Hallagan, Lee" userId="3309f591-4b41-47c1-a2c8-12c2b81b9663" providerId="ADAL" clId="{3ACDB718-B0F1-4804-A090-035820A5DCB4}" dt="2024-06-26T15:47:26.703" v="0" actId="47"/>
        <pc:sldMkLst>
          <pc:docMk/>
          <pc:sldMk cId="4098698485" sldId="315"/>
        </pc:sldMkLst>
      </pc:sldChg>
      <pc:sldChg chg="del">
        <pc:chgData name="Hallagan, Lee" userId="3309f591-4b41-47c1-a2c8-12c2b81b9663" providerId="ADAL" clId="{3ACDB718-B0F1-4804-A090-035820A5DCB4}" dt="2024-06-26T15:47:26.703" v="0" actId="47"/>
        <pc:sldMkLst>
          <pc:docMk/>
          <pc:sldMk cId="186300516" sldId="317"/>
        </pc:sldMkLst>
      </pc:sldChg>
      <pc:sldChg chg="del">
        <pc:chgData name="Hallagan, Lee" userId="3309f591-4b41-47c1-a2c8-12c2b81b9663" providerId="ADAL" clId="{3ACDB718-B0F1-4804-A090-035820A5DCB4}" dt="2024-06-26T15:47:26.703" v="0" actId="47"/>
        <pc:sldMkLst>
          <pc:docMk/>
          <pc:sldMk cId="3764170462" sldId="318"/>
        </pc:sldMkLst>
      </pc:sldChg>
      <pc:sldChg chg="del">
        <pc:chgData name="Hallagan, Lee" userId="3309f591-4b41-47c1-a2c8-12c2b81b9663" providerId="ADAL" clId="{3ACDB718-B0F1-4804-A090-035820A5DCB4}" dt="2024-06-26T15:47:26.703" v="0" actId="47"/>
        <pc:sldMkLst>
          <pc:docMk/>
          <pc:sldMk cId="4018696253" sldId="319"/>
        </pc:sldMkLst>
      </pc:sldChg>
      <pc:sldChg chg="del">
        <pc:chgData name="Hallagan, Lee" userId="3309f591-4b41-47c1-a2c8-12c2b81b9663" providerId="ADAL" clId="{3ACDB718-B0F1-4804-A090-035820A5DCB4}" dt="2024-06-26T15:47:26.703" v="0" actId="47"/>
        <pc:sldMkLst>
          <pc:docMk/>
          <pc:sldMk cId="3233861559" sldId="320"/>
        </pc:sldMkLst>
      </pc:sldChg>
      <pc:sldChg chg="del">
        <pc:chgData name="Hallagan, Lee" userId="3309f591-4b41-47c1-a2c8-12c2b81b9663" providerId="ADAL" clId="{3ACDB718-B0F1-4804-A090-035820A5DCB4}" dt="2024-06-26T15:47:26.703" v="0" actId="47"/>
        <pc:sldMkLst>
          <pc:docMk/>
          <pc:sldMk cId="441885621" sldId="321"/>
        </pc:sldMkLst>
      </pc:sldChg>
      <pc:sldChg chg="del">
        <pc:chgData name="Hallagan, Lee" userId="3309f591-4b41-47c1-a2c8-12c2b81b9663" providerId="ADAL" clId="{3ACDB718-B0F1-4804-A090-035820A5DCB4}" dt="2024-06-26T15:47:26.703" v="0" actId="47"/>
        <pc:sldMkLst>
          <pc:docMk/>
          <pc:sldMk cId="2131481545" sldId="325"/>
        </pc:sldMkLst>
      </pc:sldChg>
      <pc:sldChg chg="del">
        <pc:chgData name="Hallagan, Lee" userId="3309f591-4b41-47c1-a2c8-12c2b81b9663" providerId="ADAL" clId="{3ACDB718-B0F1-4804-A090-035820A5DCB4}" dt="2024-06-26T15:47:26.703" v="0" actId="47"/>
        <pc:sldMkLst>
          <pc:docMk/>
          <pc:sldMk cId="1796820753" sldId="326"/>
        </pc:sldMkLst>
      </pc:sldChg>
      <pc:sldChg chg="del">
        <pc:chgData name="Hallagan, Lee" userId="3309f591-4b41-47c1-a2c8-12c2b81b9663" providerId="ADAL" clId="{3ACDB718-B0F1-4804-A090-035820A5DCB4}" dt="2024-06-26T15:47:26.703" v="0" actId="47"/>
        <pc:sldMkLst>
          <pc:docMk/>
          <pc:sldMk cId="2158454356" sldId="327"/>
        </pc:sldMkLst>
      </pc:sldChg>
      <pc:sldChg chg="del">
        <pc:chgData name="Hallagan, Lee" userId="3309f591-4b41-47c1-a2c8-12c2b81b9663" providerId="ADAL" clId="{3ACDB718-B0F1-4804-A090-035820A5DCB4}" dt="2024-06-26T15:47:26.703" v="0" actId="47"/>
        <pc:sldMkLst>
          <pc:docMk/>
          <pc:sldMk cId="127467125" sldId="328"/>
        </pc:sldMkLst>
      </pc:sldChg>
      <pc:sldChg chg="del">
        <pc:chgData name="Hallagan, Lee" userId="3309f591-4b41-47c1-a2c8-12c2b81b9663" providerId="ADAL" clId="{3ACDB718-B0F1-4804-A090-035820A5DCB4}" dt="2024-06-26T15:47:26.703" v="0" actId="47"/>
        <pc:sldMkLst>
          <pc:docMk/>
          <pc:sldMk cId="756138171" sldId="329"/>
        </pc:sldMkLst>
      </pc:sldChg>
      <pc:sldChg chg="del">
        <pc:chgData name="Hallagan, Lee" userId="3309f591-4b41-47c1-a2c8-12c2b81b9663" providerId="ADAL" clId="{3ACDB718-B0F1-4804-A090-035820A5DCB4}" dt="2024-06-26T15:47:26.703" v="0" actId="47"/>
        <pc:sldMkLst>
          <pc:docMk/>
          <pc:sldMk cId="1953158566" sldId="330"/>
        </pc:sldMkLst>
      </pc:sldChg>
      <pc:sldChg chg="del">
        <pc:chgData name="Hallagan, Lee" userId="3309f591-4b41-47c1-a2c8-12c2b81b9663" providerId="ADAL" clId="{3ACDB718-B0F1-4804-A090-035820A5DCB4}" dt="2024-06-26T15:47:26.703" v="0" actId="47"/>
        <pc:sldMkLst>
          <pc:docMk/>
          <pc:sldMk cId="2309656416" sldId="331"/>
        </pc:sldMkLst>
      </pc:sldChg>
      <pc:sldChg chg="del">
        <pc:chgData name="Hallagan, Lee" userId="3309f591-4b41-47c1-a2c8-12c2b81b9663" providerId="ADAL" clId="{3ACDB718-B0F1-4804-A090-035820A5DCB4}" dt="2024-06-26T15:47:26.703" v="0" actId="47"/>
        <pc:sldMkLst>
          <pc:docMk/>
          <pc:sldMk cId="1664819304" sldId="332"/>
        </pc:sldMkLst>
      </pc:sldChg>
      <pc:sldChg chg="del">
        <pc:chgData name="Hallagan, Lee" userId="3309f591-4b41-47c1-a2c8-12c2b81b9663" providerId="ADAL" clId="{3ACDB718-B0F1-4804-A090-035820A5DCB4}" dt="2024-06-26T15:47:26.703" v="0" actId="47"/>
        <pc:sldMkLst>
          <pc:docMk/>
          <pc:sldMk cId="3661835510" sldId="337"/>
        </pc:sldMkLst>
      </pc:sldChg>
      <pc:sldChg chg="del">
        <pc:chgData name="Hallagan, Lee" userId="3309f591-4b41-47c1-a2c8-12c2b81b9663" providerId="ADAL" clId="{3ACDB718-B0F1-4804-A090-035820A5DCB4}" dt="2024-06-26T15:47:26.703" v="0" actId="47"/>
        <pc:sldMkLst>
          <pc:docMk/>
          <pc:sldMk cId="62609413" sldId="338"/>
        </pc:sldMkLst>
      </pc:sldChg>
      <pc:sldChg chg="del">
        <pc:chgData name="Hallagan, Lee" userId="3309f591-4b41-47c1-a2c8-12c2b81b9663" providerId="ADAL" clId="{3ACDB718-B0F1-4804-A090-035820A5DCB4}" dt="2024-06-26T15:47:26.703" v="0" actId="47"/>
        <pc:sldMkLst>
          <pc:docMk/>
          <pc:sldMk cId="2857454672" sldId="417"/>
        </pc:sldMkLst>
      </pc:sldChg>
      <pc:sldChg chg="new">
        <pc:chgData name="Hallagan, Lee" userId="3309f591-4b41-47c1-a2c8-12c2b81b9663" providerId="ADAL" clId="{3ACDB718-B0F1-4804-A090-035820A5DCB4}" dt="2024-06-26T15:49:57.784" v="3" actId="680"/>
        <pc:sldMkLst>
          <pc:docMk/>
          <pc:sldMk cId="2579815443" sldId="424"/>
        </pc:sldMkLst>
      </pc:sldChg>
      <pc:sldChg chg="new del">
        <pc:chgData name="Hallagan, Lee" userId="3309f591-4b41-47c1-a2c8-12c2b81b9663" providerId="ADAL" clId="{3ACDB718-B0F1-4804-A090-035820A5DCB4}" dt="2024-06-26T15:49:53.829" v="2" actId="680"/>
        <pc:sldMkLst>
          <pc:docMk/>
          <pc:sldMk cId="4120882060" sldId="424"/>
        </pc:sldMkLst>
      </pc:sldChg>
      <pc:sldMasterChg chg="delSldLayout">
        <pc:chgData name="Hallagan, Lee" userId="3309f591-4b41-47c1-a2c8-12c2b81b9663" providerId="ADAL" clId="{3ACDB718-B0F1-4804-A090-035820A5DCB4}" dt="2024-06-26T15:47:26.703" v="0" actId="47"/>
        <pc:sldMasterMkLst>
          <pc:docMk/>
          <pc:sldMasterMk cId="0" sldId="2147483659"/>
        </pc:sldMasterMkLst>
        <pc:sldLayoutChg chg="del">
          <pc:chgData name="Hallagan, Lee" userId="3309f591-4b41-47c1-a2c8-12c2b81b9663" providerId="ADAL" clId="{3ACDB718-B0F1-4804-A090-035820A5DCB4}" dt="2024-06-26T15:47:26.703" v="0" actId="47"/>
          <pc:sldLayoutMkLst>
            <pc:docMk/>
            <pc:sldMasterMk cId="0" sldId="2147483659"/>
            <pc:sldLayoutMk cId="0" sldId="214748365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0898382-4600-422C-87F5-A877EC1B2ADF}" type="datetimeFigureOut">
              <a:rPr lang="en-US" smtClean="0"/>
              <a:t>6/26/2024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6236F9-F33E-41D2-A03D-63E026C598A5}" type="slidenum">
              <a:rPr lang="en-US" smtClean="0"/>
              <a:t>‹#›</a:t>
            </a:fld>
            <a:endParaRPr lang="en-US"/>
          </a:p>
        </p:txBody>
      </p:sp>
    </p:spTree>
    <p:extLst>
      <p:ext uri="{BB962C8B-B14F-4D97-AF65-F5344CB8AC3E}">
        <p14:creationId xmlns:p14="http://schemas.microsoft.com/office/powerpoint/2010/main" val="2275095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904991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d04a194f4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d04a194f4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1039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6d04a194f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6d04a194f4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29354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d04a194f4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d04a194f4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8718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d04a194f4_0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d04a194f4_0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7087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d04a194f4_0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d04a194f4_0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84941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Cardiac history, anticoagulation etc.</a:t>
            </a:r>
          </a:p>
          <a:p>
            <a:r>
              <a:rPr lang="en-US" dirty="0"/>
              <a:t>Too sick, comes back with perforation, septic shock, damage control</a:t>
            </a:r>
          </a:p>
        </p:txBody>
      </p:sp>
    </p:spTree>
    <p:extLst>
      <p:ext uri="{BB962C8B-B14F-4D97-AF65-F5344CB8AC3E}">
        <p14:creationId xmlns:p14="http://schemas.microsoft.com/office/powerpoint/2010/main" val="78055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6d13023494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6d13023494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8295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6d13023494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6d13023494_0_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27928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cholangitis</a:t>
            </a:r>
          </a:p>
        </p:txBody>
      </p:sp>
    </p:spTree>
    <p:extLst>
      <p:ext uri="{BB962C8B-B14F-4D97-AF65-F5344CB8AC3E}">
        <p14:creationId xmlns:p14="http://schemas.microsoft.com/office/powerpoint/2010/main" val="329875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2A4A-0C14-481C-9916-506CCDC18450}"/>
              </a:ext>
            </a:extLst>
          </p:cNvPr>
          <p:cNvSpPr>
            <a:spLocks noGrp="1"/>
          </p:cNvSpPr>
          <p:nvPr>
            <p:ph type="title"/>
          </p:nvPr>
        </p:nvSpPr>
        <p:spPr/>
        <p:txBody>
          <a:bodyPr/>
          <a:lstStyle/>
          <a:p>
            <a:r>
              <a:rPr lang="en-US" dirty="0"/>
              <a:t>Oral exam review</a:t>
            </a:r>
          </a:p>
        </p:txBody>
      </p:sp>
      <p:sp>
        <p:nvSpPr>
          <p:cNvPr id="3" name="Text Placeholder 2">
            <a:extLst>
              <a:ext uri="{FF2B5EF4-FFF2-40B4-BE49-F238E27FC236}">
                <a16:creationId xmlns:a16="http://schemas.microsoft.com/office/drawing/2014/main" id="{9797239F-CC46-4FED-98C3-15C43307B616}"/>
              </a:ext>
            </a:extLst>
          </p:cNvPr>
          <p:cNvSpPr>
            <a:spLocks noGrp="1"/>
          </p:cNvSpPr>
          <p:nvPr>
            <p:ph type="body" idx="1"/>
          </p:nvPr>
        </p:nvSpPr>
        <p:spPr/>
        <p:txBody>
          <a:bodyPr/>
          <a:lstStyle/>
          <a:p>
            <a:r>
              <a:rPr lang="en-US" dirty="0"/>
              <a:t>Purpose of Exam</a:t>
            </a:r>
          </a:p>
          <a:p>
            <a:r>
              <a:rPr lang="en-US" dirty="0"/>
              <a:t>Format</a:t>
            </a:r>
          </a:p>
          <a:p>
            <a:r>
              <a:rPr lang="en-US" dirty="0"/>
              <a:t>Content</a:t>
            </a:r>
          </a:p>
          <a:p>
            <a:r>
              <a:rPr lang="en-US" dirty="0"/>
              <a:t>How to study for exam (content)</a:t>
            </a:r>
          </a:p>
          <a:p>
            <a:r>
              <a:rPr lang="en-US" dirty="0"/>
              <a:t>Preparation to the format of an oral exam</a:t>
            </a:r>
          </a:p>
          <a:p>
            <a:r>
              <a:rPr lang="en-US" dirty="0"/>
              <a:t>General surgery oral exam examples</a:t>
            </a:r>
          </a:p>
          <a:p>
            <a:r>
              <a:rPr lang="en-US" dirty="0"/>
              <a:t>Trauma lecture</a:t>
            </a:r>
          </a:p>
          <a:p>
            <a:r>
              <a:rPr lang="en-US" dirty="0"/>
              <a:t>Trauma oral exam structure</a:t>
            </a:r>
          </a:p>
        </p:txBody>
      </p:sp>
    </p:spTree>
    <p:extLst>
      <p:ext uri="{BB962C8B-B14F-4D97-AF65-F5344CB8AC3E}">
        <p14:creationId xmlns:p14="http://schemas.microsoft.com/office/powerpoint/2010/main" val="26795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exam scenario progression</a:t>
            </a:r>
          </a:p>
        </p:txBody>
      </p:sp>
      <p:grpSp>
        <p:nvGrpSpPr>
          <p:cNvPr id="9" name="Group 8"/>
          <p:cNvGrpSpPr/>
          <p:nvPr/>
        </p:nvGrpSpPr>
        <p:grpSpPr>
          <a:xfrm>
            <a:off x="576776" y="1322362"/>
            <a:ext cx="1730326" cy="2426677"/>
            <a:chOff x="1241474" y="1653423"/>
            <a:chExt cx="1547446" cy="2096086"/>
          </a:xfrm>
        </p:grpSpPr>
        <p:sp>
          <p:nvSpPr>
            <p:cNvPr id="8" name="Isosceles Triangle 7"/>
            <p:cNvSpPr/>
            <p:nvPr/>
          </p:nvSpPr>
          <p:spPr>
            <a:xfrm rot="10800000">
              <a:off x="1241474" y="1653423"/>
              <a:ext cx="1547446" cy="2096086"/>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49669" y="2198433"/>
              <a:ext cx="531055" cy="307778"/>
            </a:xfrm>
            <a:prstGeom prst="rect">
              <a:avLst/>
            </a:prstGeom>
            <a:noFill/>
            <a:ln>
              <a:solidFill>
                <a:schemeClr val="tx1"/>
              </a:solidFill>
            </a:ln>
          </p:spPr>
          <p:txBody>
            <a:bodyPr wrap="square" rtlCol="0">
              <a:spAutoFit/>
            </a:bodyPr>
            <a:lstStyle/>
            <a:p>
              <a:r>
                <a:rPr lang="en-US" dirty="0" err="1"/>
                <a:t>DDx</a:t>
              </a:r>
              <a:endParaRPr lang="en-US" dirty="0"/>
            </a:p>
          </p:txBody>
        </p:sp>
      </p:grpSp>
      <p:sp>
        <p:nvSpPr>
          <p:cNvPr id="13" name="TextBox 12"/>
          <p:cNvSpPr txBox="1"/>
          <p:nvPr/>
        </p:nvSpPr>
        <p:spPr>
          <a:xfrm>
            <a:off x="3418450" y="1167617"/>
            <a:ext cx="1776447" cy="3539430"/>
          </a:xfrm>
          <a:prstGeom prst="rect">
            <a:avLst/>
          </a:prstGeom>
          <a:noFill/>
        </p:spPr>
        <p:txBody>
          <a:bodyPr wrap="none" rtlCol="0">
            <a:spAutoFit/>
          </a:bodyPr>
          <a:lstStyle/>
          <a:p>
            <a:pPr algn="ctr"/>
            <a:r>
              <a:rPr lang="en-US" dirty="0"/>
              <a:t>Stem</a:t>
            </a:r>
          </a:p>
          <a:p>
            <a:pPr algn="ctr"/>
            <a:endParaRPr lang="en-US" dirty="0"/>
          </a:p>
          <a:p>
            <a:pPr algn="ctr"/>
            <a:r>
              <a:rPr lang="en-US" dirty="0"/>
              <a:t>Stabilization</a:t>
            </a:r>
          </a:p>
          <a:p>
            <a:pPr algn="ctr"/>
            <a:endParaRPr lang="en-US" dirty="0"/>
          </a:p>
          <a:p>
            <a:pPr algn="ctr"/>
            <a:r>
              <a:rPr lang="en-US" dirty="0"/>
              <a:t>History</a:t>
            </a:r>
          </a:p>
          <a:p>
            <a:pPr algn="ctr"/>
            <a:endParaRPr lang="en-US" dirty="0"/>
          </a:p>
          <a:p>
            <a:pPr algn="ctr"/>
            <a:r>
              <a:rPr lang="en-US" dirty="0"/>
              <a:t>Physical Exam</a:t>
            </a:r>
          </a:p>
          <a:p>
            <a:pPr algn="ctr"/>
            <a:endParaRPr lang="en-US" dirty="0"/>
          </a:p>
          <a:p>
            <a:pPr algn="ctr"/>
            <a:endParaRPr lang="en-US" dirty="0"/>
          </a:p>
          <a:p>
            <a:pPr algn="ctr"/>
            <a:r>
              <a:rPr lang="en-US" dirty="0"/>
              <a:t>Labs, tests, imaging</a:t>
            </a:r>
          </a:p>
          <a:p>
            <a:pPr algn="ctr"/>
            <a:endParaRPr lang="en-US" dirty="0"/>
          </a:p>
          <a:p>
            <a:pPr algn="ctr"/>
            <a:r>
              <a:rPr lang="en-US" dirty="0"/>
              <a:t>Diagnosis</a:t>
            </a:r>
          </a:p>
          <a:p>
            <a:pPr algn="ctr"/>
            <a:endParaRPr lang="en-US" dirty="0"/>
          </a:p>
          <a:p>
            <a:pPr algn="ctr"/>
            <a:endParaRPr lang="en-US" dirty="0"/>
          </a:p>
          <a:p>
            <a:pPr algn="ctr"/>
            <a:endParaRPr lang="en-US" dirty="0"/>
          </a:p>
          <a:p>
            <a:pPr algn="ctr"/>
            <a:r>
              <a:rPr lang="en-US" dirty="0"/>
              <a:t>Management</a:t>
            </a:r>
          </a:p>
        </p:txBody>
      </p:sp>
      <p:cxnSp>
        <p:nvCxnSpPr>
          <p:cNvPr id="15" name="Straight Connector 14"/>
          <p:cNvCxnSpPr/>
          <p:nvPr/>
        </p:nvCxnSpPr>
        <p:spPr>
          <a:xfrm>
            <a:off x="3649008" y="2866878"/>
            <a:ext cx="13153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18960" y="4047978"/>
            <a:ext cx="13153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rot="5400000">
            <a:off x="1185812" y="1565644"/>
            <a:ext cx="531593" cy="12133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1006275" y="2849148"/>
            <a:ext cx="900335" cy="1116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760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a:t>
            </a:r>
          </a:p>
        </p:txBody>
      </p:sp>
      <p:sp>
        <p:nvSpPr>
          <p:cNvPr id="3" name="Text Placeholder 2"/>
          <p:cNvSpPr>
            <a:spLocks noGrp="1"/>
          </p:cNvSpPr>
          <p:nvPr>
            <p:ph type="body" idx="1"/>
          </p:nvPr>
        </p:nvSpPr>
        <p:spPr/>
        <p:txBody>
          <a:bodyPr/>
          <a:lstStyle/>
          <a:p>
            <a:r>
              <a:rPr lang="en-US" dirty="0"/>
              <a:t>Outpatient</a:t>
            </a:r>
          </a:p>
          <a:p>
            <a:pPr lvl="1"/>
            <a:r>
              <a:rPr lang="en-US" dirty="0"/>
              <a:t>“a 41yo female presents to your office with a funny looking nevus. She reports that she never noticed it until 2 weeks ago. She is otherwise feeling fine”</a:t>
            </a:r>
          </a:p>
          <a:p>
            <a:r>
              <a:rPr lang="en-US" dirty="0"/>
              <a:t>Inpatient</a:t>
            </a:r>
          </a:p>
          <a:p>
            <a:pPr lvl="1"/>
            <a:r>
              <a:rPr lang="en-US" dirty="0"/>
              <a:t>“a 65 </a:t>
            </a:r>
            <a:r>
              <a:rPr lang="en-US" dirty="0" err="1"/>
              <a:t>yo</a:t>
            </a:r>
            <a:r>
              <a:rPr lang="en-US" dirty="0"/>
              <a:t> male presents to the ED with 6 hours of severe upper abdominal pain. He went to bed feeling well but was awoken by severe pain and nausea. He tried taking some </a:t>
            </a:r>
            <a:r>
              <a:rPr lang="en-US" dirty="0" err="1"/>
              <a:t>pepto</a:t>
            </a:r>
            <a:r>
              <a:rPr lang="en-US" dirty="0"/>
              <a:t> </a:t>
            </a:r>
            <a:r>
              <a:rPr lang="en-US" dirty="0" err="1"/>
              <a:t>bismol</a:t>
            </a:r>
            <a:r>
              <a:rPr lang="en-US" dirty="0"/>
              <a:t> without effect”</a:t>
            </a:r>
          </a:p>
          <a:p>
            <a:r>
              <a:rPr lang="en-US" dirty="0">
                <a:solidFill>
                  <a:srgbClr val="FF0000"/>
                </a:solidFill>
              </a:rPr>
              <a:t>Trauma</a:t>
            </a:r>
          </a:p>
          <a:p>
            <a:pPr lvl="1"/>
            <a:r>
              <a:rPr lang="en-US" dirty="0">
                <a:solidFill>
                  <a:srgbClr val="FF0000"/>
                </a:solidFill>
              </a:rPr>
              <a:t>“a 23 </a:t>
            </a:r>
            <a:r>
              <a:rPr lang="en-US" dirty="0" err="1">
                <a:solidFill>
                  <a:srgbClr val="FF0000"/>
                </a:solidFill>
              </a:rPr>
              <a:t>yo</a:t>
            </a:r>
            <a:r>
              <a:rPr lang="en-US" dirty="0">
                <a:solidFill>
                  <a:srgbClr val="FF0000"/>
                </a:solidFill>
              </a:rPr>
              <a:t> female was found down after a motorcycle crash. She has significant facial trauma and was unresponsive at the scene”</a:t>
            </a:r>
          </a:p>
        </p:txBody>
      </p:sp>
    </p:spTree>
    <p:extLst>
      <p:ext uri="{BB962C8B-B14F-4D97-AF65-F5344CB8AC3E}">
        <p14:creationId xmlns:p14="http://schemas.microsoft.com/office/powerpoint/2010/main" val="448705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Stabilization- are they sick?</a:t>
            </a:r>
          </a:p>
        </p:txBody>
      </p:sp>
      <p:graphicFrame>
        <p:nvGraphicFramePr>
          <p:cNvPr id="4" name="Table 3"/>
          <p:cNvGraphicFramePr>
            <a:graphicFrameLocks noGrp="1"/>
          </p:cNvGraphicFramePr>
          <p:nvPr>
            <p:extLst>
              <p:ext uri="{D42A27DB-BD31-4B8C-83A1-F6EECF244321}">
                <p14:modId xmlns:p14="http://schemas.microsoft.com/office/powerpoint/2010/main" val="3440778785"/>
              </p:ext>
            </p:extLst>
          </p:nvPr>
        </p:nvGraphicFramePr>
        <p:xfrm>
          <a:off x="199158" y="1273907"/>
          <a:ext cx="6096000" cy="3484880"/>
        </p:xfrm>
        <a:graphic>
          <a:graphicData uri="http://schemas.openxmlformats.org/drawingml/2006/table">
            <a:tbl>
              <a:tblPr firstRow="1" bandRow="1">
                <a:tableStyleId>{35758FB7-9AC5-4552-8A53-C91805E547FA}</a:tableStyleId>
              </a:tblPr>
              <a:tblGrid>
                <a:gridCol w="1524000">
                  <a:extLst>
                    <a:ext uri="{9D8B030D-6E8A-4147-A177-3AD203B41FA5}">
                      <a16:colId xmlns:a16="http://schemas.microsoft.com/office/drawing/2014/main" val="1103973631"/>
                    </a:ext>
                  </a:extLst>
                </a:gridCol>
                <a:gridCol w="1449106">
                  <a:extLst>
                    <a:ext uri="{9D8B030D-6E8A-4147-A177-3AD203B41FA5}">
                      <a16:colId xmlns:a16="http://schemas.microsoft.com/office/drawing/2014/main" val="3448433656"/>
                    </a:ext>
                  </a:extLst>
                </a:gridCol>
                <a:gridCol w="1598894">
                  <a:extLst>
                    <a:ext uri="{9D8B030D-6E8A-4147-A177-3AD203B41FA5}">
                      <a16:colId xmlns:a16="http://schemas.microsoft.com/office/drawing/2014/main" val="1487703376"/>
                    </a:ext>
                  </a:extLst>
                </a:gridCol>
                <a:gridCol w="1524000">
                  <a:extLst>
                    <a:ext uri="{9D8B030D-6E8A-4147-A177-3AD203B41FA5}">
                      <a16:colId xmlns:a16="http://schemas.microsoft.com/office/drawing/2014/main" val="446925278"/>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Type of shock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dirty="0"/>
                        <a:t>Initial management</a:t>
                      </a:r>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074876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Septic</a:t>
                      </a:r>
                    </a:p>
                  </a:txBody>
                  <a:tcPr>
                    <a:lnT w="12700" cap="flat" cmpd="sng" algn="ctr">
                      <a:solidFill>
                        <a:schemeClr val="tx1"/>
                      </a:solidFill>
                      <a:prstDash val="solid"/>
                      <a:round/>
                      <a:headEnd type="none" w="med" len="med"/>
                      <a:tailEnd type="none" w="med" len="med"/>
                    </a:lnT>
                  </a:tcPr>
                </a:tc>
                <a:tc>
                  <a:txBody>
                    <a:bodyPr/>
                    <a:lstStyle/>
                    <a:p>
                      <a:r>
                        <a:rPr lang="en-US" dirty="0"/>
                        <a:t>IVF</a:t>
                      </a:r>
                    </a:p>
                  </a:txBody>
                  <a:tcPr/>
                </a:tc>
                <a:tc>
                  <a:txBody>
                    <a:bodyPr/>
                    <a:lstStyle/>
                    <a:p>
                      <a:r>
                        <a:rPr lang="en-US" dirty="0"/>
                        <a:t>ABX</a:t>
                      </a:r>
                    </a:p>
                  </a:txBody>
                  <a:tcPr/>
                </a:tc>
                <a:tc>
                  <a:txBody>
                    <a:bodyPr/>
                    <a:lstStyle/>
                    <a:p>
                      <a:r>
                        <a:rPr lang="en-US" dirty="0"/>
                        <a:t>Source control</a:t>
                      </a:r>
                    </a:p>
                  </a:txBody>
                  <a:tcPr/>
                </a:tc>
                <a:extLst>
                  <a:ext uri="{0D108BD9-81ED-4DB2-BD59-A6C34878D82A}">
                    <a16:rowId xmlns:a16="http://schemas.microsoft.com/office/drawing/2014/main" val="65265281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Neurogenic</a:t>
                      </a:r>
                    </a:p>
                  </a:txBody>
                  <a:tcPr/>
                </a:tc>
                <a:tc>
                  <a:txBody>
                    <a:bodyPr/>
                    <a:lstStyle/>
                    <a:p>
                      <a:r>
                        <a:rPr lang="en-US" dirty="0"/>
                        <a:t>IVF</a:t>
                      </a:r>
                    </a:p>
                  </a:txBody>
                  <a:tcPr/>
                </a:tc>
                <a:tc>
                  <a:txBody>
                    <a:bodyPr/>
                    <a:lstStyle/>
                    <a:p>
                      <a:r>
                        <a:rPr lang="en-US" dirty="0"/>
                        <a:t>?</a:t>
                      </a:r>
                      <a:r>
                        <a:rPr lang="en-US" dirty="0" err="1"/>
                        <a:t>pressors</a:t>
                      </a:r>
                      <a:endParaRPr lang="en-US" dirty="0"/>
                    </a:p>
                  </a:txBody>
                  <a:tcPr/>
                </a:tc>
                <a:tc>
                  <a:txBody>
                    <a:bodyPr/>
                    <a:lstStyle/>
                    <a:p>
                      <a:endParaRPr lang="en-US"/>
                    </a:p>
                  </a:txBody>
                  <a:tcPr/>
                </a:tc>
                <a:extLst>
                  <a:ext uri="{0D108BD9-81ED-4DB2-BD59-A6C34878D82A}">
                    <a16:rowId xmlns:a16="http://schemas.microsoft.com/office/drawing/2014/main" val="50255519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Hypovolemic</a:t>
                      </a:r>
                    </a:p>
                  </a:txBody>
                  <a:tcPr/>
                </a:tc>
                <a:tc>
                  <a:txBody>
                    <a:bodyPr/>
                    <a:lstStyle/>
                    <a:p>
                      <a:r>
                        <a:rPr lang="en-US" dirty="0"/>
                        <a:t>IVF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35967378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Hemorrhagic</a:t>
                      </a:r>
                    </a:p>
                  </a:txBody>
                  <a:tcPr/>
                </a:tc>
                <a:tc>
                  <a:txBody>
                    <a:bodyPr/>
                    <a:lstStyle/>
                    <a:p>
                      <a:r>
                        <a:rPr lang="en-US" dirty="0"/>
                        <a:t>IVF</a:t>
                      </a:r>
                    </a:p>
                  </a:txBody>
                  <a:tcPr/>
                </a:tc>
                <a:tc>
                  <a:txBody>
                    <a:bodyPr/>
                    <a:lstStyle/>
                    <a:p>
                      <a:r>
                        <a:rPr lang="en-US" dirty="0"/>
                        <a:t>Blood</a:t>
                      </a:r>
                    </a:p>
                  </a:txBody>
                  <a:tcPr/>
                </a:tc>
                <a:tc>
                  <a:txBody>
                    <a:bodyPr/>
                    <a:lstStyle/>
                    <a:p>
                      <a:endParaRPr lang="en-US"/>
                    </a:p>
                  </a:txBody>
                  <a:tcPr/>
                </a:tc>
                <a:extLst>
                  <a:ext uri="{0D108BD9-81ED-4DB2-BD59-A6C34878D82A}">
                    <a16:rowId xmlns:a16="http://schemas.microsoft.com/office/drawing/2014/main" val="1953399672"/>
                  </a:ext>
                </a:extLst>
              </a:tr>
              <a:tr h="370840">
                <a:tc>
                  <a:txBody>
                    <a:bodyPr/>
                    <a:lstStyle/>
                    <a:p>
                      <a:r>
                        <a:rPr lang="en-US" dirty="0"/>
                        <a:t>Tension </a:t>
                      </a:r>
                      <a:r>
                        <a:rPr lang="en-US" dirty="0" err="1"/>
                        <a:t>Pneumo</a:t>
                      </a:r>
                      <a:endParaRPr lang="en-US" dirty="0"/>
                    </a:p>
                  </a:txBody>
                  <a:tcPr/>
                </a:tc>
                <a:tc>
                  <a:txBody>
                    <a:bodyPr/>
                    <a:lstStyle/>
                    <a:p>
                      <a:r>
                        <a:rPr lang="en-US" dirty="0"/>
                        <a:t>Decompression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12452375"/>
                  </a:ext>
                </a:extLst>
              </a:tr>
              <a:tr h="370840">
                <a:tc>
                  <a:txBody>
                    <a:bodyPr/>
                    <a:lstStyle/>
                    <a:p>
                      <a:r>
                        <a:rPr lang="en-US" dirty="0"/>
                        <a:t>Cardiogenic</a:t>
                      </a:r>
                    </a:p>
                  </a:txBody>
                  <a:tcPr/>
                </a:tc>
                <a:tc>
                  <a:txBody>
                    <a:bodyPr/>
                    <a:lstStyle/>
                    <a:p>
                      <a:r>
                        <a:rPr lang="en-US" dirty="0"/>
                        <a:t>Support pump</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23643998"/>
                  </a:ext>
                </a:extLst>
              </a:tr>
              <a:tr h="370840">
                <a:tc>
                  <a:txBody>
                    <a:bodyPr/>
                    <a:lstStyle/>
                    <a:p>
                      <a:r>
                        <a:rPr lang="en-US" dirty="0"/>
                        <a:t>Tamponade</a:t>
                      </a:r>
                    </a:p>
                  </a:txBody>
                  <a:tcPr/>
                </a:tc>
                <a:tc>
                  <a:txBody>
                    <a:bodyPr/>
                    <a:lstStyle/>
                    <a:p>
                      <a:r>
                        <a:rPr lang="en-US" dirty="0"/>
                        <a:t>Drain</a:t>
                      </a:r>
                      <a:r>
                        <a:rPr lang="en-US" baseline="0" dirty="0"/>
                        <a:t> pericardium</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55934779"/>
                  </a:ext>
                </a:extLst>
              </a:tr>
              <a:tr h="370840">
                <a:tc>
                  <a:txBody>
                    <a:bodyPr/>
                    <a:lstStyle/>
                    <a:p>
                      <a:r>
                        <a:rPr lang="en-US" dirty="0"/>
                        <a:t>PE</a:t>
                      </a:r>
                    </a:p>
                  </a:txBody>
                  <a:tcPr/>
                </a:tc>
                <a:tc>
                  <a:txBody>
                    <a:bodyPr/>
                    <a:lstStyle/>
                    <a:p>
                      <a:r>
                        <a:rPr lang="en-US" dirty="0"/>
                        <a:t>Supportive</a:t>
                      </a:r>
                    </a:p>
                  </a:txBody>
                  <a:tcPr/>
                </a:tc>
                <a:tc>
                  <a:txBody>
                    <a:bodyPr/>
                    <a:lstStyle/>
                    <a:p>
                      <a:r>
                        <a:rPr lang="en-US" dirty="0"/>
                        <a:t>Anticoagulation</a:t>
                      </a:r>
                    </a:p>
                  </a:txBody>
                  <a:tcPr/>
                </a:tc>
                <a:tc>
                  <a:txBody>
                    <a:bodyPr/>
                    <a:lstStyle/>
                    <a:p>
                      <a:endParaRPr lang="en-US" dirty="0"/>
                    </a:p>
                  </a:txBody>
                  <a:tcPr/>
                </a:tc>
                <a:extLst>
                  <a:ext uri="{0D108BD9-81ED-4DB2-BD59-A6C34878D82A}">
                    <a16:rowId xmlns:a16="http://schemas.microsoft.com/office/drawing/2014/main" val="3465114578"/>
                  </a:ext>
                </a:extLst>
              </a:tr>
            </a:tbl>
          </a:graphicData>
        </a:graphic>
      </p:graphicFrame>
    </p:spTree>
    <p:extLst>
      <p:ext uri="{BB962C8B-B14F-4D97-AF65-F5344CB8AC3E}">
        <p14:creationId xmlns:p14="http://schemas.microsoft.com/office/powerpoint/2010/main" val="4061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Stabilization- are they sick?</a:t>
            </a:r>
          </a:p>
        </p:txBody>
      </p:sp>
      <p:graphicFrame>
        <p:nvGraphicFramePr>
          <p:cNvPr id="5" name="Table 4"/>
          <p:cNvGraphicFramePr>
            <a:graphicFrameLocks noGrp="1"/>
          </p:cNvGraphicFramePr>
          <p:nvPr>
            <p:extLst>
              <p:ext uri="{D42A27DB-BD31-4B8C-83A1-F6EECF244321}">
                <p14:modId xmlns:p14="http://schemas.microsoft.com/office/powerpoint/2010/main" val="2155636841"/>
              </p:ext>
            </p:extLst>
          </p:nvPr>
        </p:nvGraphicFramePr>
        <p:xfrm>
          <a:off x="199158" y="1273907"/>
          <a:ext cx="6096000" cy="3484880"/>
        </p:xfrm>
        <a:graphic>
          <a:graphicData uri="http://schemas.openxmlformats.org/drawingml/2006/table">
            <a:tbl>
              <a:tblPr firstRow="1" bandRow="1">
                <a:tableStyleId>{35758FB7-9AC5-4552-8A53-C91805E547FA}</a:tableStyleId>
              </a:tblPr>
              <a:tblGrid>
                <a:gridCol w="1524000">
                  <a:extLst>
                    <a:ext uri="{9D8B030D-6E8A-4147-A177-3AD203B41FA5}">
                      <a16:colId xmlns:a16="http://schemas.microsoft.com/office/drawing/2014/main" val="1103973631"/>
                    </a:ext>
                  </a:extLst>
                </a:gridCol>
                <a:gridCol w="1449106">
                  <a:extLst>
                    <a:ext uri="{9D8B030D-6E8A-4147-A177-3AD203B41FA5}">
                      <a16:colId xmlns:a16="http://schemas.microsoft.com/office/drawing/2014/main" val="3448433656"/>
                    </a:ext>
                  </a:extLst>
                </a:gridCol>
                <a:gridCol w="1598894">
                  <a:extLst>
                    <a:ext uri="{9D8B030D-6E8A-4147-A177-3AD203B41FA5}">
                      <a16:colId xmlns:a16="http://schemas.microsoft.com/office/drawing/2014/main" val="1487703376"/>
                    </a:ext>
                  </a:extLst>
                </a:gridCol>
                <a:gridCol w="1524000">
                  <a:extLst>
                    <a:ext uri="{9D8B030D-6E8A-4147-A177-3AD203B41FA5}">
                      <a16:colId xmlns:a16="http://schemas.microsoft.com/office/drawing/2014/main" val="446925278"/>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Type of shock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dirty="0"/>
                        <a:t>Initial management</a:t>
                      </a:r>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074876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Septic</a:t>
                      </a:r>
                    </a:p>
                  </a:txBody>
                  <a:tcPr>
                    <a:lnT w="12700" cap="flat" cmpd="sng" algn="ctr">
                      <a:solidFill>
                        <a:schemeClr val="tx1"/>
                      </a:solidFill>
                      <a:prstDash val="solid"/>
                      <a:round/>
                      <a:headEnd type="none" w="med" len="med"/>
                      <a:tailEnd type="none" w="med" len="med"/>
                    </a:lnT>
                  </a:tcPr>
                </a:tc>
                <a:tc>
                  <a:txBody>
                    <a:bodyPr/>
                    <a:lstStyle/>
                    <a:p>
                      <a:r>
                        <a:rPr lang="en-US" dirty="0"/>
                        <a:t>IVF</a:t>
                      </a:r>
                    </a:p>
                  </a:txBody>
                  <a:tcPr/>
                </a:tc>
                <a:tc>
                  <a:txBody>
                    <a:bodyPr/>
                    <a:lstStyle/>
                    <a:p>
                      <a:r>
                        <a:rPr lang="en-US" dirty="0"/>
                        <a:t>ABX</a:t>
                      </a:r>
                    </a:p>
                  </a:txBody>
                  <a:tcPr/>
                </a:tc>
                <a:tc>
                  <a:txBody>
                    <a:bodyPr/>
                    <a:lstStyle/>
                    <a:p>
                      <a:r>
                        <a:rPr lang="en-US" dirty="0"/>
                        <a:t>Source control</a:t>
                      </a:r>
                    </a:p>
                  </a:txBody>
                  <a:tcPr/>
                </a:tc>
                <a:extLst>
                  <a:ext uri="{0D108BD9-81ED-4DB2-BD59-A6C34878D82A}">
                    <a16:rowId xmlns:a16="http://schemas.microsoft.com/office/drawing/2014/main" val="65265281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Neurogenic</a:t>
                      </a:r>
                    </a:p>
                  </a:txBody>
                  <a:tcPr/>
                </a:tc>
                <a:tc>
                  <a:txBody>
                    <a:bodyPr/>
                    <a:lstStyle/>
                    <a:p>
                      <a:r>
                        <a:rPr lang="en-US" dirty="0"/>
                        <a:t>IVF</a:t>
                      </a:r>
                    </a:p>
                  </a:txBody>
                  <a:tcPr/>
                </a:tc>
                <a:tc>
                  <a:txBody>
                    <a:bodyPr/>
                    <a:lstStyle/>
                    <a:p>
                      <a:r>
                        <a:rPr lang="en-US" dirty="0"/>
                        <a:t>?</a:t>
                      </a:r>
                      <a:r>
                        <a:rPr lang="en-US" dirty="0" err="1"/>
                        <a:t>pressors</a:t>
                      </a:r>
                      <a:endParaRPr lang="en-US" dirty="0"/>
                    </a:p>
                  </a:txBody>
                  <a:tcPr/>
                </a:tc>
                <a:tc>
                  <a:txBody>
                    <a:bodyPr/>
                    <a:lstStyle/>
                    <a:p>
                      <a:endParaRPr lang="en-US" dirty="0"/>
                    </a:p>
                  </a:txBody>
                  <a:tcPr/>
                </a:tc>
                <a:extLst>
                  <a:ext uri="{0D108BD9-81ED-4DB2-BD59-A6C34878D82A}">
                    <a16:rowId xmlns:a16="http://schemas.microsoft.com/office/drawing/2014/main" val="50255519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Hypovolemic</a:t>
                      </a:r>
                    </a:p>
                  </a:txBody>
                  <a:tcPr/>
                </a:tc>
                <a:tc>
                  <a:txBody>
                    <a:bodyPr/>
                    <a:lstStyle/>
                    <a:p>
                      <a:r>
                        <a:rPr lang="en-US" dirty="0"/>
                        <a:t>IVF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35967378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Hemorrhagic</a:t>
                      </a:r>
                    </a:p>
                  </a:txBody>
                  <a:tcPr/>
                </a:tc>
                <a:tc>
                  <a:txBody>
                    <a:bodyPr/>
                    <a:lstStyle/>
                    <a:p>
                      <a:r>
                        <a:rPr lang="en-US" dirty="0"/>
                        <a:t>IVF</a:t>
                      </a:r>
                    </a:p>
                  </a:txBody>
                  <a:tcPr/>
                </a:tc>
                <a:tc>
                  <a:txBody>
                    <a:bodyPr/>
                    <a:lstStyle/>
                    <a:p>
                      <a:r>
                        <a:rPr lang="en-US" dirty="0"/>
                        <a:t>Blood</a:t>
                      </a:r>
                    </a:p>
                  </a:txBody>
                  <a:tcPr/>
                </a:tc>
                <a:tc>
                  <a:txBody>
                    <a:bodyPr/>
                    <a:lstStyle/>
                    <a:p>
                      <a:endParaRPr lang="en-US"/>
                    </a:p>
                  </a:txBody>
                  <a:tcPr/>
                </a:tc>
                <a:extLst>
                  <a:ext uri="{0D108BD9-81ED-4DB2-BD59-A6C34878D82A}">
                    <a16:rowId xmlns:a16="http://schemas.microsoft.com/office/drawing/2014/main" val="1953399672"/>
                  </a:ext>
                </a:extLst>
              </a:tr>
              <a:tr h="370840">
                <a:tc>
                  <a:txBody>
                    <a:bodyPr/>
                    <a:lstStyle/>
                    <a:p>
                      <a:r>
                        <a:rPr lang="en-US" dirty="0"/>
                        <a:t>Tension </a:t>
                      </a:r>
                      <a:r>
                        <a:rPr lang="en-US" dirty="0" err="1"/>
                        <a:t>Pneumo</a:t>
                      </a:r>
                      <a:endParaRPr lang="en-US" dirty="0"/>
                    </a:p>
                  </a:txBody>
                  <a:tcPr/>
                </a:tc>
                <a:tc>
                  <a:txBody>
                    <a:bodyPr/>
                    <a:lstStyle/>
                    <a:p>
                      <a:r>
                        <a:rPr lang="en-US" dirty="0"/>
                        <a:t>Decompression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12452375"/>
                  </a:ext>
                </a:extLst>
              </a:tr>
              <a:tr h="370840">
                <a:tc>
                  <a:txBody>
                    <a:bodyPr/>
                    <a:lstStyle/>
                    <a:p>
                      <a:r>
                        <a:rPr lang="en-US" dirty="0"/>
                        <a:t>Cardiogenic</a:t>
                      </a:r>
                    </a:p>
                  </a:txBody>
                  <a:tcPr/>
                </a:tc>
                <a:tc>
                  <a:txBody>
                    <a:bodyPr/>
                    <a:lstStyle/>
                    <a:p>
                      <a:r>
                        <a:rPr lang="en-US" dirty="0"/>
                        <a:t>Support pump</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23643998"/>
                  </a:ext>
                </a:extLst>
              </a:tr>
              <a:tr h="370840">
                <a:tc>
                  <a:txBody>
                    <a:bodyPr/>
                    <a:lstStyle/>
                    <a:p>
                      <a:r>
                        <a:rPr lang="en-US" dirty="0"/>
                        <a:t>Tamponade</a:t>
                      </a:r>
                    </a:p>
                  </a:txBody>
                  <a:tcPr/>
                </a:tc>
                <a:tc>
                  <a:txBody>
                    <a:bodyPr/>
                    <a:lstStyle/>
                    <a:p>
                      <a:r>
                        <a:rPr lang="en-US" dirty="0"/>
                        <a:t>Drain</a:t>
                      </a:r>
                      <a:r>
                        <a:rPr lang="en-US" baseline="0" dirty="0"/>
                        <a:t> pericardium</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55934779"/>
                  </a:ext>
                </a:extLst>
              </a:tr>
              <a:tr h="370840">
                <a:tc>
                  <a:txBody>
                    <a:bodyPr/>
                    <a:lstStyle/>
                    <a:p>
                      <a:r>
                        <a:rPr lang="en-US" dirty="0"/>
                        <a:t>PE</a:t>
                      </a:r>
                    </a:p>
                  </a:txBody>
                  <a:tcPr/>
                </a:tc>
                <a:tc>
                  <a:txBody>
                    <a:bodyPr/>
                    <a:lstStyle/>
                    <a:p>
                      <a:r>
                        <a:rPr lang="en-US" dirty="0"/>
                        <a:t>Supportive</a:t>
                      </a:r>
                    </a:p>
                  </a:txBody>
                  <a:tcPr/>
                </a:tc>
                <a:tc>
                  <a:txBody>
                    <a:bodyPr/>
                    <a:lstStyle/>
                    <a:p>
                      <a:r>
                        <a:rPr lang="en-US" dirty="0"/>
                        <a:t>Anticoagulation</a:t>
                      </a:r>
                    </a:p>
                  </a:txBody>
                  <a:tcPr/>
                </a:tc>
                <a:tc>
                  <a:txBody>
                    <a:bodyPr/>
                    <a:lstStyle/>
                    <a:p>
                      <a:endParaRPr lang="en-US" dirty="0"/>
                    </a:p>
                  </a:txBody>
                  <a:tcPr/>
                </a:tc>
                <a:extLst>
                  <a:ext uri="{0D108BD9-81ED-4DB2-BD59-A6C34878D82A}">
                    <a16:rowId xmlns:a16="http://schemas.microsoft.com/office/drawing/2014/main" val="3465114578"/>
                  </a:ext>
                </a:extLst>
              </a:tr>
            </a:tbl>
          </a:graphicData>
        </a:graphic>
      </p:graphicFrame>
      <p:sp>
        <p:nvSpPr>
          <p:cNvPr id="3" name="Right Arrow 2"/>
          <p:cNvSpPr/>
          <p:nvPr/>
        </p:nvSpPr>
        <p:spPr>
          <a:xfrm>
            <a:off x="6414800" y="2511083"/>
            <a:ext cx="611945" cy="492369"/>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407710823"/>
              </p:ext>
            </p:extLst>
          </p:nvPr>
        </p:nvGraphicFramePr>
        <p:xfrm>
          <a:off x="7146387" y="2019494"/>
          <a:ext cx="1685912" cy="1630680"/>
        </p:xfrm>
        <a:graphic>
          <a:graphicData uri="http://schemas.openxmlformats.org/drawingml/2006/table">
            <a:tbl>
              <a:tblPr bandRow="1">
                <a:tableStyleId>{35758FB7-9AC5-4552-8A53-C91805E547FA}</a:tableStyleId>
              </a:tblPr>
              <a:tblGrid>
                <a:gridCol w="1685912">
                  <a:extLst>
                    <a:ext uri="{9D8B030D-6E8A-4147-A177-3AD203B41FA5}">
                      <a16:colId xmlns:a16="http://schemas.microsoft.com/office/drawing/2014/main" val="780613675"/>
                    </a:ext>
                  </a:extLst>
                </a:gridCol>
              </a:tblGrid>
              <a:tr h="370840">
                <a:tc>
                  <a:txBody>
                    <a:bodyPr/>
                    <a:lstStyle/>
                    <a:p>
                      <a:r>
                        <a:rPr lang="en-US" dirty="0"/>
                        <a:t>ECG</a:t>
                      </a:r>
                    </a:p>
                  </a:txBody>
                  <a:tcPr/>
                </a:tc>
                <a:extLst>
                  <a:ext uri="{0D108BD9-81ED-4DB2-BD59-A6C34878D82A}">
                    <a16:rowId xmlns:a16="http://schemas.microsoft.com/office/drawing/2014/main" val="1859526057"/>
                  </a:ext>
                </a:extLst>
              </a:tr>
              <a:tr h="370840">
                <a:tc>
                  <a:txBody>
                    <a:bodyPr/>
                    <a:lstStyle/>
                    <a:p>
                      <a:r>
                        <a:rPr lang="en-US" dirty="0"/>
                        <a:t>Access</a:t>
                      </a:r>
                    </a:p>
                  </a:txBody>
                  <a:tcPr/>
                </a:tc>
                <a:extLst>
                  <a:ext uri="{0D108BD9-81ED-4DB2-BD59-A6C34878D82A}">
                    <a16:rowId xmlns:a16="http://schemas.microsoft.com/office/drawing/2014/main" val="4068861622"/>
                  </a:ext>
                </a:extLst>
              </a:tr>
              <a:tr h="370840">
                <a:tc>
                  <a:txBody>
                    <a:bodyPr/>
                    <a:lstStyle/>
                    <a:p>
                      <a:r>
                        <a:rPr lang="en-US" dirty="0"/>
                        <a:t>Vitals</a:t>
                      </a:r>
                    </a:p>
                  </a:txBody>
                  <a:tcPr/>
                </a:tc>
                <a:extLst>
                  <a:ext uri="{0D108BD9-81ED-4DB2-BD59-A6C34878D82A}">
                    <a16:rowId xmlns:a16="http://schemas.microsoft.com/office/drawing/2014/main" val="244020213"/>
                  </a:ext>
                </a:extLst>
              </a:tr>
              <a:tr h="370840">
                <a:tc>
                  <a:txBody>
                    <a:bodyPr/>
                    <a:lstStyle/>
                    <a:p>
                      <a:r>
                        <a:rPr lang="en-US" dirty="0"/>
                        <a:t>Cardiopulmonary exam (ABCs)</a:t>
                      </a:r>
                    </a:p>
                  </a:txBody>
                  <a:tcPr/>
                </a:tc>
                <a:extLst>
                  <a:ext uri="{0D108BD9-81ED-4DB2-BD59-A6C34878D82A}">
                    <a16:rowId xmlns:a16="http://schemas.microsoft.com/office/drawing/2014/main" val="831241130"/>
                  </a:ext>
                </a:extLst>
              </a:tr>
            </a:tbl>
          </a:graphicData>
        </a:graphic>
      </p:graphicFrame>
    </p:spTree>
    <p:extLst>
      <p:ext uri="{BB962C8B-B14F-4D97-AF65-F5344CB8AC3E}">
        <p14:creationId xmlns:p14="http://schemas.microsoft.com/office/powerpoint/2010/main" val="107307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Stabilization- are they sick?</a:t>
            </a:r>
          </a:p>
        </p:txBody>
      </p:sp>
      <p:graphicFrame>
        <p:nvGraphicFramePr>
          <p:cNvPr id="4" name="Table 3"/>
          <p:cNvGraphicFramePr>
            <a:graphicFrameLocks noGrp="1"/>
          </p:cNvGraphicFramePr>
          <p:nvPr>
            <p:extLst>
              <p:ext uri="{D42A27DB-BD31-4B8C-83A1-F6EECF244321}">
                <p14:modId xmlns:p14="http://schemas.microsoft.com/office/powerpoint/2010/main" val="1668813081"/>
              </p:ext>
            </p:extLst>
          </p:nvPr>
        </p:nvGraphicFramePr>
        <p:xfrm>
          <a:off x="923140" y="2019494"/>
          <a:ext cx="1685912" cy="1630680"/>
        </p:xfrm>
        <a:graphic>
          <a:graphicData uri="http://schemas.openxmlformats.org/drawingml/2006/table">
            <a:tbl>
              <a:tblPr bandRow="1">
                <a:tableStyleId>{35758FB7-9AC5-4552-8A53-C91805E547FA}</a:tableStyleId>
              </a:tblPr>
              <a:tblGrid>
                <a:gridCol w="1685912">
                  <a:extLst>
                    <a:ext uri="{9D8B030D-6E8A-4147-A177-3AD203B41FA5}">
                      <a16:colId xmlns:a16="http://schemas.microsoft.com/office/drawing/2014/main" val="780613675"/>
                    </a:ext>
                  </a:extLst>
                </a:gridCol>
              </a:tblGrid>
              <a:tr h="370840">
                <a:tc>
                  <a:txBody>
                    <a:bodyPr/>
                    <a:lstStyle/>
                    <a:p>
                      <a:r>
                        <a:rPr lang="en-US" dirty="0"/>
                        <a:t>ECG</a:t>
                      </a:r>
                    </a:p>
                  </a:txBody>
                  <a:tcPr/>
                </a:tc>
                <a:extLst>
                  <a:ext uri="{0D108BD9-81ED-4DB2-BD59-A6C34878D82A}">
                    <a16:rowId xmlns:a16="http://schemas.microsoft.com/office/drawing/2014/main" val="1859526057"/>
                  </a:ext>
                </a:extLst>
              </a:tr>
              <a:tr h="370840">
                <a:tc>
                  <a:txBody>
                    <a:bodyPr/>
                    <a:lstStyle/>
                    <a:p>
                      <a:r>
                        <a:rPr lang="en-US" dirty="0"/>
                        <a:t>Access</a:t>
                      </a:r>
                    </a:p>
                  </a:txBody>
                  <a:tcPr/>
                </a:tc>
                <a:extLst>
                  <a:ext uri="{0D108BD9-81ED-4DB2-BD59-A6C34878D82A}">
                    <a16:rowId xmlns:a16="http://schemas.microsoft.com/office/drawing/2014/main" val="4068861622"/>
                  </a:ext>
                </a:extLst>
              </a:tr>
              <a:tr h="370840">
                <a:tc>
                  <a:txBody>
                    <a:bodyPr/>
                    <a:lstStyle/>
                    <a:p>
                      <a:r>
                        <a:rPr lang="en-US" dirty="0"/>
                        <a:t>Vitals</a:t>
                      </a:r>
                    </a:p>
                  </a:txBody>
                  <a:tcPr/>
                </a:tc>
                <a:extLst>
                  <a:ext uri="{0D108BD9-81ED-4DB2-BD59-A6C34878D82A}">
                    <a16:rowId xmlns:a16="http://schemas.microsoft.com/office/drawing/2014/main" val="244020213"/>
                  </a:ext>
                </a:extLst>
              </a:tr>
              <a:tr h="370840">
                <a:tc>
                  <a:txBody>
                    <a:bodyPr/>
                    <a:lstStyle/>
                    <a:p>
                      <a:r>
                        <a:rPr lang="en-US" dirty="0"/>
                        <a:t>Cardiopulmonary exam (ABCs)</a:t>
                      </a:r>
                    </a:p>
                  </a:txBody>
                  <a:tcPr/>
                </a:tc>
                <a:extLst>
                  <a:ext uri="{0D108BD9-81ED-4DB2-BD59-A6C34878D82A}">
                    <a16:rowId xmlns:a16="http://schemas.microsoft.com/office/drawing/2014/main" val="831241130"/>
                  </a:ext>
                </a:extLst>
              </a:tr>
            </a:tbl>
          </a:graphicData>
        </a:graphic>
      </p:graphicFrame>
      <p:sp>
        <p:nvSpPr>
          <p:cNvPr id="6" name="TextBox 5"/>
          <p:cNvSpPr txBox="1"/>
          <p:nvPr/>
        </p:nvSpPr>
        <p:spPr>
          <a:xfrm>
            <a:off x="3835153" y="2166150"/>
            <a:ext cx="4287916" cy="523220"/>
          </a:xfrm>
          <a:prstGeom prst="rect">
            <a:avLst/>
          </a:prstGeom>
          <a:noFill/>
        </p:spPr>
        <p:txBody>
          <a:bodyPr wrap="square" rtlCol="0">
            <a:spAutoFit/>
          </a:bodyPr>
          <a:lstStyle/>
          <a:p>
            <a:r>
              <a:rPr lang="en-US" dirty="0"/>
              <a:t>“Before starting the interview I would quickly assess the patient and check their vitals…”</a:t>
            </a:r>
          </a:p>
        </p:txBody>
      </p:sp>
    </p:spTree>
    <p:extLst>
      <p:ext uri="{BB962C8B-B14F-4D97-AF65-F5344CB8AC3E}">
        <p14:creationId xmlns:p14="http://schemas.microsoft.com/office/powerpoint/2010/main" val="345482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graphicFrame>
        <p:nvGraphicFramePr>
          <p:cNvPr id="8" name="Table 7"/>
          <p:cNvGraphicFramePr>
            <a:graphicFrameLocks noGrp="1"/>
          </p:cNvGraphicFramePr>
          <p:nvPr>
            <p:extLst>
              <p:ext uri="{D42A27DB-BD31-4B8C-83A1-F6EECF244321}">
                <p14:modId xmlns:p14="http://schemas.microsoft.com/office/powerpoint/2010/main" val="569645799"/>
              </p:ext>
            </p:extLst>
          </p:nvPr>
        </p:nvGraphicFramePr>
        <p:xfrm>
          <a:off x="311700" y="1174200"/>
          <a:ext cx="1411592" cy="3383063"/>
        </p:xfrm>
        <a:graphic>
          <a:graphicData uri="http://schemas.openxmlformats.org/drawingml/2006/table">
            <a:tbl>
              <a:tblPr bandRow="1">
                <a:tableStyleId>{35758FB7-9AC5-4552-8A53-C91805E547FA}</a:tableStyleId>
              </a:tblPr>
              <a:tblGrid>
                <a:gridCol w="1411592">
                  <a:extLst>
                    <a:ext uri="{9D8B030D-6E8A-4147-A177-3AD203B41FA5}">
                      <a16:colId xmlns:a16="http://schemas.microsoft.com/office/drawing/2014/main" val="234587240"/>
                    </a:ext>
                  </a:extLst>
                </a:gridCol>
              </a:tblGrid>
              <a:tr h="670343">
                <a:tc>
                  <a:txBody>
                    <a:bodyPr/>
                    <a:lstStyle/>
                    <a:p>
                      <a:pPr>
                        <a:lnSpc>
                          <a:spcPct val="100000"/>
                        </a:lnSpc>
                      </a:pPr>
                      <a:r>
                        <a:rPr lang="en-US" dirty="0"/>
                        <a:t>HPI</a:t>
                      </a:r>
                    </a:p>
                    <a:p>
                      <a:pPr lvl="1">
                        <a:lnSpc>
                          <a:spcPct val="100000"/>
                        </a:lnSpc>
                        <a:spcBef>
                          <a:spcPts val="0"/>
                        </a:spcBef>
                      </a:pPr>
                      <a:r>
                        <a:rPr lang="en-US" sz="800" dirty="0"/>
                        <a:t>FARCOLDER</a:t>
                      </a:r>
                    </a:p>
                    <a:p>
                      <a:endParaRPr lang="en-US" dirty="0"/>
                    </a:p>
                  </a:txBody>
                  <a:tcPr/>
                </a:tc>
                <a:extLst>
                  <a:ext uri="{0D108BD9-81ED-4DB2-BD59-A6C34878D82A}">
                    <a16:rowId xmlns:a16="http://schemas.microsoft.com/office/drawing/2014/main" val="1652693346"/>
                  </a:ext>
                </a:extLst>
              </a:tr>
              <a:tr h="1061376">
                <a:tc>
                  <a:txBody>
                    <a:bodyPr/>
                    <a:lstStyle/>
                    <a:p>
                      <a:pPr>
                        <a:lnSpc>
                          <a:spcPct val="100000"/>
                        </a:lnSpc>
                      </a:pPr>
                      <a:r>
                        <a:rPr lang="en-US" dirty="0" err="1"/>
                        <a:t>PMHx</a:t>
                      </a:r>
                      <a:endParaRPr lang="en-US" dirty="0"/>
                    </a:p>
                    <a:p>
                      <a:pPr lvl="1">
                        <a:lnSpc>
                          <a:spcPct val="100000"/>
                        </a:lnSpc>
                        <a:spcBef>
                          <a:spcPts val="0"/>
                        </a:spcBef>
                      </a:pPr>
                      <a:r>
                        <a:rPr lang="en-US" dirty="0" err="1"/>
                        <a:t>PSHx</a:t>
                      </a:r>
                      <a:endParaRPr lang="en-US" dirty="0"/>
                    </a:p>
                    <a:p>
                      <a:pPr lvl="1">
                        <a:lnSpc>
                          <a:spcPct val="100000"/>
                        </a:lnSpc>
                        <a:spcBef>
                          <a:spcPts val="0"/>
                        </a:spcBef>
                      </a:pPr>
                      <a:r>
                        <a:rPr lang="en-US" dirty="0"/>
                        <a:t>Meds/allergies</a:t>
                      </a:r>
                    </a:p>
                    <a:p>
                      <a:pPr lvl="1">
                        <a:lnSpc>
                          <a:spcPct val="100000"/>
                        </a:lnSpc>
                        <a:spcBef>
                          <a:spcPts val="0"/>
                        </a:spcBef>
                      </a:pPr>
                      <a:r>
                        <a:rPr lang="en-US" dirty="0"/>
                        <a:t>Preventative </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FHx</a:t>
                      </a:r>
                      <a:endParaRPr lang="en-US" dirty="0"/>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SHx</a:t>
                      </a:r>
                      <a:endParaRPr lang="en-US" dirty="0"/>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ROS</a:t>
                      </a:r>
                    </a:p>
                    <a:p>
                      <a:endParaRPr lang="en-US" dirty="0"/>
                    </a:p>
                  </a:txBody>
                  <a:tcPr/>
                </a:tc>
                <a:extLst>
                  <a:ext uri="{0D108BD9-81ED-4DB2-BD59-A6C34878D82A}">
                    <a16:rowId xmlns:a16="http://schemas.microsoft.com/office/drawing/2014/main" val="3581098953"/>
                  </a:ext>
                </a:extLst>
              </a:tr>
            </a:tbl>
          </a:graphicData>
        </a:graphic>
      </p:graphicFrame>
    </p:spTree>
    <p:extLst>
      <p:ext uri="{BB962C8B-B14F-4D97-AF65-F5344CB8AC3E}">
        <p14:creationId xmlns:p14="http://schemas.microsoft.com/office/powerpoint/2010/main" val="187443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graphicFrame>
        <p:nvGraphicFramePr>
          <p:cNvPr id="8" name="Table 7"/>
          <p:cNvGraphicFramePr>
            <a:graphicFrameLocks noGrp="1"/>
          </p:cNvGraphicFramePr>
          <p:nvPr>
            <p:extLst>
              <p:ext uri="{D42A27DB-BD31-4B8C-83A1-F6EECF244321}">
                <p14:modId xmlns:p14="http://schemas.microsoft.com/office/powerpoint/2010/main" val="569645799"/>
              </p:ext>
            </p:extLst>
          </p:nvPr>
        </p:nvGraphicFramePr>
        <p:xfrm>
          <a:off x="311700" y="1174200"/>
          <a:ext cx="1411592" cy="3383063"/>
        </p:xfrm>
        <a:graphic>
          <a:graphicData uri="http://schemas.openxmlformats.org/drawingml/2006/table">
            <a:tbl>
              <a:tblPr bandRow="1">
                <a:tableStyleId>{35758FB7-9AC5-4552-8A53-C91805E547FA}</a:tableStyleId>
              </a:tblPr>
              <a:tblGrid>
                <a:gridCol w="1411592">
                  <a:extLst>
                    <a:ext uri="{9D8B030D-6E8A-4147-A177-3AD203B41FA5}">
                      <a16:colId xmlns:a16="http://schemas.microsoft.com/office/drawing/2014/main" val="234587240"/>
                    </a:ext>
                  </a:extLst>
                </a:gridCol>
              </a:tblGrid>
              <a:tr h="670343">
                <a:tc>
                  <a:txBody>
                    <a:bodyPr/>
                    <a:lstStyle/>
                    <a:p>
                      <a:pPr>
                        <a:lnSpc>
                          <a:spcPct val="100000"/>
                        </a:lnSpc>
                      </a:pPr>
                      <a:r>
                        <a:rPr lang="en-US" dirty="0"/>
                        <a:t>HPI</a:t>
                      </a:r>
                    </a:p>
                    <a:p>
                      <a:pPr lvl="1">
                        <a:lnSpc>
                          <a:spcPct val="100000"/>
                        </a:lnSpc>
                        <a:spcBef>
                          <a:spcPts val="0"/>
                        </a:spcBef>
                      </a:pPr>
                      <a:r>
                        <a:rPr lang="en-US" sz="800" dirty="0"/>
                        <a:t>FARCOLDER</a:t>
                      </a:r>
                    </a:p>
                    <a:p>
                      <a:endParaRPr lang="en-US" dirty="0"/>
                    </a:p>
                  </a:txBody>
                  <a:tcPr/>
                </a:tc>
                <a:extLst>
                  <a:ext uri="{0D108BD9-81ED-4DB2-BD59-A6C34878D82A}">
                    <a16:rowId xmlns:a16="http://schemas.microsoft.com/office/drawing/2014/main" val="1652693346"/>
                  </a:ext>
                </a:extLst>
              </a:tr>
              <a:tr h="1061376">
                <a:tc>
                  <a:txBody>
                    <a:bodyPr/>
                    <a:lstStyle/>
                    <a:p>
                      <a:pPr>
                        <a:lnSpc>
                          <a:spcPct val="100000"/>
                        </a:lnSpc>
                      </a:pPr>
                      <a:r>
                        <a:rPr lang="en-US" dirty="0" err="1"/>
                        <a:t>PMHx</a:t>
                      </a:r>
                      <a:endParaRPr lang="en-US" dirty="0"/>
                    </a:p>
                    <a:p>
                      <a:pPr lvl="1">
                        <a:lnSpc>
                          <a:spcPct val="100000"/>
                        </a:lnSpc>
                        <a:spcBef>
                          <a:spcPts val="0"/>
                        </a:spcBef>
                      </a:pPr>
                      <a:r>
                        <a:rPr lang="en-US" dirty="0" err="1"/>
                        <a:t>PSHx</a:t>
                      </a:r>
                      <a:endParaRPr lang="en-US" dirty="0"/>
                    </a:p>
                    <a:p>
                      <a:pPr lvl="1">
                        <a:lnSpc>
                          <a:spcPct val="100000"/>
                        </a:lnSpc>
                        <a:spcBef>
                          <a:spcPts val="0"/>
                        </a:spcBef>
                      </a:pPr>
                      <a:r>
                        <a:rPr lang="en-US" dirty="0"/>
                        <a:t>Meds/allergies</a:t>
                      </a:r>
                    </a:p>
                    <a:p>
                      <a:pPr lvl="1">
                        <a:lnSpc>
                          <a:spcPct val="100000"/>
                        </a:lnSpc>
                        <a:spcBef>
                          <a:spcPts val="0"/>
                        </a:spcBef>
                      </a:pPr>
                      <a:r>
                        <a:rPr lang="en-US" dirty="0"/>
                        <a:t>Preventative </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FHx</a:t>
                      </a:r>
                      <a:endParaRPr lang="en-US" dirty="0"/>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SHx</a:t>
                      </a:r>
                      <a:endParaRPr lang="en-US" dirty="0"/>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ROS</a:t>
                      </a:r>
                    </a:p>
                    <a:p>
                      <a:endParaRPr lang="en-US" dirty="0"/>
                    </a:p>
                  </a:txBody>
                  <a:tcPr/>
                </a:tc>
                <a:extLst>
                  <a:ext uri="{0D108BD9-81ED-4DB2-BD59-A6C34878D82A}">
                    <a16:rowId xmlns:a16="http://schemas.microsoft.com/office/drawing/2014/main" val="3581098953"/>
                  </a:ext>
                </a:extLst>
              </a:tr>
            </a:tbl>
          </a:graphicData>
        </a:graphic>
      </p:graphicFrame>
      <p:sp>
        <p:nvSpPr>
          <p:cNvPr id="3" name="TextBox 2"/>
          <p:cNvSpPr txBox="1"/>
          <p:nvPr/>
        </p:nvSpPr>
        <p:spPr>
          <a:xfrm>
            <a:off x="2911876" y="1631564"/>
            <a:ext cx="5769504" cy="2246769"/>
          </a:xfrm>
          <a:prstGeom prst="rect">
            <a:avLst/>
          </a:prstGeom>
          <a:noFill/>
        </p:spPr>
        <p:txBody>
          <a:bodyPr wrap="square" rtlCol="0">
            <a:spAutoFit/>
          </a:bodyPr>
          <a:lstStyle/>
          <a:p>
            <a:r>
              <a:rPr lang="en-US" dirty="0"/>
              <a:t>“I would next perform a history. I would want to know more about…”</a:t>
            </a:r>
          </a:p>
          <a:p>
            <a:endParaRPr lang="en-US" dirty="0"/>
          </a:p>
          <a:p>
            <a:endParaRPr lang="en-US" dirty="0"/>
          </a:p>
          <a:p>
            <a:endParaRPr lang="en-US" dirty="0"/>
          </a:p>
          <a:p>
            <a:r>
              <a:rPr lang="en-US" dirty="0"/>
              <a:t>“I would then ask more about their past medical history, specifically I would want to know if they had …”</a:t>
            </a:r>
          </a:p>
          <a:p>
            <a:endParaRPr lang="en-US" dirty="0"/>
          </a:p>
          <a:p>
            <a:endParaRPr lang="en-US" dirty="0"/>
          </a:p>
          <a:p>
            <a:endParaRPr lang="en-US" dirty="0"/>
          </a:p>
          <a:p>
            <a:r>
              <a:rPr lang="en-US" dirty="0"/>
              <a:t>“Regarding their [heart, lungs, liver </a:t>
            </a:r>
            <a:r>
              <a:rPr lang="en-US" dirty="0" err="1"/>
              <a:t>etc</a:t>
            </a:r>
            <a:r>
              <a:rPr lang="en-US" dirty="0"/>
              <a:t>]….”</a:t>
            </a:r>
          </a:p>
        </p:txBody>
      </p:sp>
    </p:spTree>
    <p:extLst>
      <p:ext uri="{BB962C8B-B14F-4D97-AF65-F5344CB8AC3E}">
        <p14:creationId xmlns:p14="http://schemas.microsoft.com/office/powerpoint/2010/main" val="16829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p>
        </p:txBody>
      </p:sp>
      <p:graphicFrame>
        <p:nvGraphicFramePr>
          <p:cNvPr id="11" name="Table 10"/>
          <p:cNvGraphicFramePr>
            <a:graphicFrameLocks noGrp="1"/>
          </p:cNvGraphicFramePr>
          <p:nvPr>
            <p:extLst>
              <p:ext uri="{D42A27DB-BD31-4B8C-83A1-F6EECF244321}">
                <p14:modId xmlns:p14="http://schemas.microsoft.com/office/powerpoint/2010/main" val="3045927203"/>
              </p:ext>
            </p:extLst>
          </p:nvPr>
        </p:nvGraphicFramePr>
        <p:xfrm>
          <a:off x="311700" y="1076413"/>
          <a:ext cx="1645194" cy="3984036"/>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Vitals</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Neuro</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HEENT</a:t>
                      </a:r>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Chest</a:t>
                      </a:r>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Abdomen</a:t>
                      </a:r>
                    </a:p>
                    <a:p>
                      <a:endParaRPr lang="en-US" dirty="0"/>
                    </a:p>
                  </a:txBody>
                  <a:tcPr/>
                </a:tc>
                <a:extLst>
                  <a:ext uri="{0D108BD9-81ED-4DB2-BD59-A6C34878D82A}">
                    <a16:rowId xmlns:a16="http://schemas.microsoft.com/office/drawing/2014/main" val="3581098953"/>
                  </a:ext>
                </a:extLst>
              </a:tr>
              <a:tr h="474826">
                <a:tc>
                  <a:txBody>
                    <a:bodyPr/>
                    <a:lstStyle/>
                    <a:p>
                      <a:r>
                        <a:rPr lang="en-US" dirty="0"/>
                        <a:t>Vascular</a:t>
                      </a:r>
                    </a:p>
                  </a:txBody>
                  <a:tcPr/>
                </a:tc>
                <a:extLst>
                  <a:ext uri="{0D108BD9-81ED-4DB2-BD59-A6C34878D82A}">
                    <a16:rowId xmlns:a16="http://schemas.microsoft.com/office/drawing/2014/main" val="1129692693"/>
                  </a:ext>
                </a:extLst>
              </a:tr>
              <a:tr h="474826">
                <a:tc>
                  <a:txBody>
                    <a:bodyPr/>
                    <a:lstStyle/>
                    <a:p>
                      <a:r>
                        <a:rPr lang="en-US" dirty="0"/>
                        <a:t>Musculoskeletal /skin</a:t>
                      </a:r>
                    </a:p>
                  </a:txBody>
                  <a:tcPr/>
                </a:tc>
                <a:extLst>
                  <a:ext uri="{0D108BD9-81ED-4DB2-BD59-A6C34878D82A}">
                    <a16:rowId xmlns:a16="http://schemas.microsoft.com/office/drawing/2014/main" val="3922461058"/>
                  </a:ext>
                </a:extLst>
              </a:tr>
              <a:tr h="474826">
                <a:tc>
                  <a:txBody>
                    <a:bodyPr/>
                    <a:lstStyle/>
                    <a:p>
                      <a:r>
                        <a:rPr lang="en-US" dirty="0"/>
                        <a:t>Genital/rectal</a:t>
                      </a:r>
                    </a:p>
                  </a:txBody>
                  <a:tcPr/>
                </a:tc>
                <a:extLst>
                  <a:ext uri="{0D108BD9-81ED-4DB2-BD59-A6C34878D82A}">
                    <a16:rowId xmlns:a16="http://schemas.microsoft.com/office/drawing/2014/main" val="2622206029"/>
                  </a:ext>
                </a:extLst>
              </a:tr>
            </a:tbl>
          </a:graphicData>
        </a:graphic>
      </p:graphicFrame>
    </p:spTree>
    <p:extLst>
      <p:ext uri="{BB962C8B-B14F-4D97-AF65-F5344CB8AC3E}">
        <p14:creationId xmlns:p14="http://schemas.microsoft.com/office/powerpoint/2010/main" val="3324973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p>
        </p:txBody>
      </p:sp>
      <p:graphicFrame>
        <p:nvGraphicFramePr>
          <p:cNvPr id="11" name="Table 10"/>
          <p:cNvGraphicFramePr>
            <a:graphicFrameLocks noGrp="1"/>
          </p:cNvGraphicFramePr>
          <p:nvPr>
            <p:extLst>
              <p:ext uri="{D42A27DB-BD31-4B8C-83A1-F6EECF244321}">
                <p14:modId xmlns:p14="http://schemas.microsoft.com/office/powerpoint/2010/main" val="3045927203"/>
              </p:ext>
            </p:extLst>
          </p:nvPr>
        </p:nvGraphicFramePr>
        <p:xfrm>
          <a:off x="311700" y="1076413"/>
          <a:ext cx="1645194" cy="3984036"/>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Vitals</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Neuro</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HEENT</a:t>
                      </a:r>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Chest</a:t>
                      </a:r>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Abdomen</a:t>
                      </a:r>
                    </a:p>
                    <a:p>
                      <a:endParaRPr lang="en-US" dirty="0"/>
                    </a:p>
                  </a:txBody>
                  <a:tcPr/>
                </a:tc>
                <a:extLst>
                  <a:ext uri="{0D108BD9-81ED-4DB2-BD59-A6C34878D82A}">
                    <a16:rowId xmlns:a16="http://schemas.microsoft.com/office/drawing/2014/main" val="3581098953"/>
                  </a:ext>
                </a:extLst>
              </a:tr>
              <a:tr h="474826">
                <a:tc>
                  <a:txBody>
                    <a:bodyPr/>
                    <a:lstStyle/>
                    <a:p>
                      <a:r>
                        <a:rPr lang="en-US" dirty="0"/>
                        <a:t>Vascular</a:t>
                      </a:r>
                    </a:p>
                  </a:txBody>
                  <a:tcPr/>
                </a:tc>
                <a:extLst>
                  <a:ext uri="{0D108BD9-81ED-4DB2-BD59-A6C34878D82A}">
                    <a16:rowId xmlns:a16="http://schemas.microsoft.com/office/drawing/2014/main" val="1129692693"/>
                  </a:ext>
                </a:extLst>
              </a:tr>
              <a:tr h="474826">
                <a:tc>
                  <a:txBody>
                    <a:bodyPr/>
                    <a:lstStyle/>
                    <a:p>
                      <a:r>
                        <a:rPr lang="en-US" dirty="0"/>
                        <a:t>Musculoskeletal /skin</a:t>
                      </a:r>
                    </a:p>
                  </a:txBody>
                  <a:tcPr/>
                </a:tc>
                <a:extLst>
                  <a:ext uri="{0D108BD9-81ED-4DB2-BD59-A6C34878D82A}">
                    <a16:rowId xmlns:a16="http://schemas.microsoft.com/office/drawing/2014/main" val="3922461058"/>
                  </a:ext>
                </a:extLst>
              </a:tr>
              <a:tr h="474826">
                <a:tc>
                  <a:txBody>
                    <a:bodyPr/>
                    <a:lstStyle/>
                    <a:p>
                      <a:r>
                        <a:rPr lang="en-US" dirty="0"/>
                        <a:t>Genital/rectal</a:t>
                      </a:r>
                    </a:p>
                  </a:txBody>
                  <a:tcPr/>
                </a:tc>
                <a:extLst>
                  <a:ext uri="{0D108BD9-81ED-4DB2-BD59-A6C34878D82A}">
                    <a16:rowId xmlns:a16="http://schemas.microsoft.com/office/drawing/2014/main" val="2622206029"/>
                  </a:ext>
                </a:extLst>
              </a:tr>
            </a:tbl>
          </a:graphicData>
        </a:graphic>
      </p:graphicFrame>
      <p:sp>
        <p:nvSpPr>
          <p:cNvPr id="3" name="TextBox 2"/>
          <p:cNvSpPr txBox="1"/>
          <p:nvPr/>
        </p:nvSpPr>
        <p:spPr>
          <a:xfrm>
            <a:off x="3071671" y="2032232"/>
            <a:ext cx="5557423" cy="523220"/>
          </a:xfrm>
          <a:prstGeom prst="rect">
            <a:avLst/>
          </a:prstGeom>
          <a:noFill/>
        </p:spPr>
        <p:txBody>
          <a:bodyPr wrap="square" rtlCol="0">
            <a:spAutoFit/>
          </a:bodyPr>
          <a:lstStyle/>
          <a:p>
            <a:r>
              <a:rPr lang="en-US" dirty="0"/>
              <a:t>“I would look at their vitals and perform a full physical exam. I would focus on ….”</a:t>
            </a:r>
          </a:p>
        </p:txBody>
      </p:sp>
    </p:spTree>
    <p:extLst>
      <p:ext uri="{BB962C8B-B14F-4D97-AF65-F5344CB8AC3E}">
        <p14:creationId xmlns:p14="http://schemas.microsoft.com/office/powerpoint/2010/main" val="3259491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 pause</a:t>
            </a:r>
          </a:p>
        </p:txBody>
      </p:sp>
      <p:sp>
        <p:nvSpPr>
          <p:cNvPr id="3" name="Text Placeholder 2"/>
          <p:cNvSpPr>
            <a:spLocks noGrp="1"/>
          </p:cNvSpPr>
          <p:nvPr>
            <p:ph type="body" idx="1"/>
          </p:nvPr>
        </p:nvSpPr>
        <p:spPr/>
        <p:txBody>
          <a:bodyPr/>
          <a:lstStyle/>
          <a:p>
            <a:r>
              <a:rPr lang="en-US" dirty="0"/>
              <a:t>Summary statements help tell the examiner (and yourself) where you are</a:t>
            </a:r>
          </a:p>
        </p:txBody>
      </p:sp>
    </p:spTree>
    <p:extLst>
      <p:ext uri="{BB962C8B-B14F-4D97-AF65-F5344CB8AC3E}">
        <p14:creationId xmlns:p14="http://schemas.microsoft.com/office/powerpoint/2010/main" val="355740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2A4A-0C14-481C-9916-506CCDC18450}"/>
              </a:ext>
            </a:extLst>
          </p:cNvPr>
          <p:cNvSpPr>
            <a:spLocks noGrp="1"/>
          </p:cNvSpPr>
          <p:nvPr>
            <p:ph type="title"/>
          </p:nvPr>
        </p:nvSpPr>
        <p:spPr/>
        <p:txBody>
          <a:bodyPr/>
          <a:lstStyle/>
          <a:p>
            <a:r>
              <a:rPr lang="en-US" dirty="0"/>
              <a:t>Oral exam review</a:t>
            </a:r>
          </a:p>
        </p:txBody>
      </p:sp>
      <p:sp>
        <p:nvSpPr>
          <p:cNvPr id="3" name="Text Placeholder 2">
            <a:extLst>
              <a:ext uri="{FF2B5EF4-FFF2-40B4-BE49-F238E27FC236}">
                <a16:creationId xmlns:a16="http://schemas.microsoft.com/office/drawing/2014/main" id="{9797239F-CC46-4FED-98C3-15C43307B616}"/>
              </a:ext>
            </a:extLst>
          </p:cNvPr>
          <p:cNvSpPr>
            <a:spLocks noGrp="1"/>
          </p:cNvSpPr>
          <p:nvPr>
            <p:ph type="body" idx="1"/>
          </p:nvPr>
        </p:nvSpPr>
        <p:spPr/>
        <p:txBody>
          <a:bodyPr/>
          <a:lstStyle/>
          <a:p>
            <a:endParaRPr lang="en-US"/>
          </a:p>
        </p:txBody>
      </p:sp>
      <p:pic>
        <p:nvPicPr>
          <p:cNvPr id="4" name="Picture 4" descr="A picture containing text, person, person, suit&#10;&#10;Description automatically generated">
            <a:extLst>
              <a:ext uri="{FF2B5EF4-FFF2-40B4-BE49-F238E27FC236}">
                <a16:creationId xmlns:a16="http://schemas.microsoft.com/office/drawing/2014/main" id="{C171C3AF-2251-4F09-AEDA-E6474C095C95}"/>
              </a:ext>
            </a:extLst>
          </p:cNvPr>
          <p:cNvPicPr>
            <a:picLocks noChangeAspect="1"/>
          </p:cNvPicPr>
          <p:nvPr/>
        </p:nvPicPr>
        <p:blipFill>
          <a:blip r:embed="rId2"/>
          <a:stretch>
            <a:fillRect/>
          </a:stretch>
        </p:blipFill>
        <p:spPr>
          <a:xfrm>
            <a:off x="740909" y="1135436"/>
            <a:ext cx="7182530" cy="4005421"/>
          </a:xfrm>
          <a:prstGeom prst="rect">
            <a:avLst/>
          </a:prstGeom>
        </p:spPr>
      </p:pic>
    </p:spTree>
    <p:extLst>
      <p:ext uri="{BB962C8B-B14F-4D97-AF65-F5344CB8AC3E}">
        <p14:creationId xmlns:p14="http://schemas.microsoft.com/office/powerpoint/2010/main" val="3592344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graphicFrame>
        <p:nvGraphicFramePr>
          <p:cNvPr id="12" name="Table 11"/>
          <p:cNvGraphicFramePr>
            <a:graphicFrameLocks noGrp="1"/>
          </p:cNvGraphicFramePr>
          <p:nvPr>
            <p:extLst>
              <p:ext uri="{D42A27DB-BD31-4B8C-83A1-F6EECF244321}">
                <p14:modId xmlns:p14="http://schemas.microsoft.com/office/powerpoint/2010/main" val="3731589607"/>
              </p:ext>
            </p:extLst>
          </p:nvPr>
        </p:nvGraphicFramePr>
        <p:xfrm>
          <a:off x="1456370" y="229842"/>
          <a:ext cx="1645194" cy="4847020"/>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CBC</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CMP</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Lipase/amylase</a:t>
                      </a:r>
                    </a:p>
                    <a:p>
                      <a:endParaRPr lang="en-US" dirty="0"/>
                    </a:p>
                  </a:txBody>
                  <a:tcPr/>
                </a:tc>
                <a:extLst>
                  <a:ext uri="{0D108BD9-81ED-4DB2-BD59-A6C34878D82A}">
                    <a16:rowId xmlns:a16="http://schemas.microsoft.com/office/drawing/2014/main" val="2686451509"/>
                  </a:ext>
                </a:extLst>
              </a:tr>
              <a:tr h="474826">
                <a:tc>
                  <a:txBody>
                    <a:bodyPr/>
                    <a:lstStyle/>
                    <a:p>
                      <a:r>
                        <a:rPr lang="en-US" dirty="0"/>
                        <a:t>INR</a:t>
                      </a:r>
                    </a:p>
                  </a:txBody>
                  <a:tcPr/>
                </a:tc>
                <a:extLst>
                  <a:ext uri="{0D108BD9-81ED-4DB2-BD59-A6C34878D82A}">
                    <a16:rowId xmlns:a16="http://schemas.microsoft.com/office/drawing/2014/main" val="3162759437"/>
                  </a:ext>
                </a:extLst>
              </a:tr>
              <a:tr h="474826">
                <a:tc>
                  <a:txBody>
                    <a:bodyPr/>
                    <a:lstStyle/>
                    <a:p>
                      <a:r>
                        <a:rPr lang="en-US" dirty="0"/>
                        <a:t>Lactate</a:t>
                      </a:r>
                    </a:p>
                  </a:txBody>
                  <a:tcPr/>
                </a:tc>
                <a:extLst>
                  <a:ext uri="{0D108BD9-81ED-4DB2-BD59-A6C34878D82A}">
                    <a16:rowId xmlns:a16="http://schemas.microsoft.com/office/drawing/2014/main" val="1460538792"/>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Genetic testing</a:t>
                      </a:r>
                    </a:p>
                  </a:txBody>
                  <a:tcPr/>
                </a:tc>
                <a:extLst>
                  <a:ext uri="{0D108BD9-81ED-4DB2-BD59-A6C34878D82A}">
                    <a16:rowId xmlns:a16="http://schemas.microsoft.com/office/drawing/2014/main" val="349492605"/>
                  </a:ext>
                </a:extLst>
              </a:tr>
              <a:tr h="474826">
                <a:tc>
                  <a:txBody>
                    <a:bodyPr/>
                    <a:lstStyle/>
                    <a:p>
                      <a:r>
                        <a:rPr lang="en-US" dirty="0"/>
                        <a:t>Tumor markers</a:t>
                      </a:r>
                    </a:p>
                  </a:txBody>
                  <a:tcPr/>
                </a:tc>
                <a:extLst>
                  <a:ext uri="{0D108BD9-81ED-4DB2-BD59-A6C34878D82A}">
                    <a16:rowId xmlns:a16="http://schemas.microsoft.com/office/drawing/2014/main" val="3189171028"/>
                  </a:ext>
                </a:extLst>
              </a:tr>
              <a:tr h="474826">
                <a:tc>
                  <a:txBody>
                    <a:bodyPr/>
                    <a:lstStyle/>
                    <a:p>
                      <a:r>
                        <a:rPr lang="en-US" dirty="0"/>
                        <a:t>Urine </a:t>
                      </a:r>
                      <a:r>
                        <a:rPr lang="en-US" dirty="0" err="1"/>
                        <a:t>metanephrines</a:t>
                      </a:r>
                      <a:endParaRPr lang="en-US" dirty="0"/>
                    </a:p>
                  </a:txBody>
                  <a:tcPr/>
                </a:tc>
                <a:extLst>
                  <a:ext uri="{0D108BD9-81ED-4DB2-BD59-A6C34878D82A}">
                    <a16:rowId xmlns:a16="http://schemas.microsoft.com/office/drawing/2014/main" val="2402398806"/>
                  </a:ext>
                </a:extLst>
              </a:tr>
              <a:tr h="474826">
                <a:tc>
                  <a:txBody>
                    <a:bodyPr/>
                    <a:lstStyle/>
                    <a:p>
                      <a:r>
                        <a:rPr lang="en-US" dirty="0"/>
                        <a:t>TSH, FT4</a:t>
                      </a:r>
                    </a:p>
                  </a:txBody>
                  <a:tcPr/>
                </a:tc>
                <a:extLst>
                  <a:ext uri="{0D108BD9-81ED-4DB2-BD59-A6C34878D82A}">
                    <a16:rowId xmlns:a16="http://schemas.microsoft.com/office/drawing/2014/main" val="1228075131"/>
                  </a:ext>
                </a:extLst>
              </a:tr>
              <a:tr h="474826">
                <a:tc>
                  <a:txBody>
                    <a:bodyPr/>
                    <a:lstStyle/>
                    <a:p>
                      <a:r>
                        <a:rPr lang="en-US" dirty="0"/>
                        <a:t>PTH</a:t>
                      </a:r>
                    </a:p>
                  </a:txBody>
                  <a:tcPr/>
                </a:tc>
                <a:extLst>
                  <a:ext uri="{0D108BD9-81ED-4DB2-BD59-A6C34878D82A}">
                    <a16:rowId xmlns:a16="http://schemas.microsoft.com/office/drawing/2014/main" val="2613422454"/>
                  </a:ext>
                </a:extLst>
              </a:tr>
            </a:tbl>
          </a:graphicData>
        </a:graphic>
      </p:graphicFrame>
    </p:spTree>
    <p:extLst>
      <p:ext uri="{BB962C8B-B14F-4D97-AF65-F5344CB8AC3E}">
        <p14:creationId xmlns:p14="http://schemas.microsoft.com/office/powerpoint/2010/main" val="807403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Imaging/tests</a:t>
            </a:r>
          </a:p>
        </p:txBody>
      </p:sp>
      <p:graphicFrame>
        <p:nvGraphicFramePr>
          <p:cNvPr id="12" name="Table 11"/>
          <p:cNvGraphicFramePr>
            <a:graphicFrameLocks noGrp="1"/>
          </p:cNvGraphicFramePr>
          <p:nvPr>
            <p:extLst>
              <p:ext uri="{D42A27DB-BD31-4B8C-83A1-F6EECF244321}">
                <p14:modId xmlns:p14="http://schemas.microsoft.com/office/powerpoint/2010/main" val="3099872623"/>
              </p:ext>
            </p:extLst>
          </p:nvPr>
        </p:nvGraphicFramePr>
        <p:xfrm>
          <a:off x="2847603" y="153745"/>
          <a:ext cx="1645194" cy="4803686"/>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ECG</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CT/CTA</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US</a:t>
                      </a:r>
                    </a:p>
                    <a:p>
                      <a:endParaRPr lang="en-US" dirty="0"/>
                    </a:p>
                  </a:txBody>
                  <a:tcPr/>
                </a:tc>
                <a:extLst>
                  <a:ext uri="{0D108BD9-81ED-4DB2-BD59-A6C34878D82A}">
                    <a16:rowId xmlns:a16="http://schemas.microsoft.com/office/drawing/2014/main" val="2686451509"/>
                  </a:ext>
                </a:extLst>
              </a:tr>
              <a:tr h="474826">
                <a:tc>
                  <a:txBody>
                    <a:bodyPr/>
                    <a:lstStyle/>
                    <a:p>
                      <a:r>
                        <a:rPr lang="en-US" dirty="0"/>
                        <a:t>MRI/MRA/MRCP</a:t>
                      </a:r>
                    </a:p>
                  </a:txBody>
                  <a:tcPr/>
                </a:tc>
                <a:extLst>
                  <a:ext uri="{0D108BD9-81ED-4DB2-BD59-A6C34878D82A}">
                    <a16:rowId xmlns:a16="http://schemas.microsoft.com/office/drawing/2014/main" val="3035629035"/>
                  </a:ext>
                </a:extLst>
              </a:tr>
              <a:tr h="474826">
                <a:tc>
                  <a:txBody>
                    <a:bodyPr/>
                    <a:lstStyle/>
                    <a:p>
                      <a:r>
                        <a:rPr lang="en-US" dirty="0"/>
                        <a:t>EGD/Colonoscopy</a:t>
                      </a:r>
                    </a:p>
                  </a:txBody>
                  <a:tcPr/>
                </a:tc>
                <a:extLst>
                  <a:ext uri="{0D108BD9-81ED-4DB2-BD59-A6C34878D82A}">
                    <a16:rowId xmlns:a16="http://schemas.microsoft.com/office/drawing/2014/main" val="3162759437"/>
                  </a:ext>
                </a:extLst>
              </a:tr>
              <a:tr h="474826">
                <a:tc>
                  <a:txBody>
                    <a:bodyPr/>
                    <a:lstStyle/>
                    <a:p>
                      <a:r>
                        <a:rPr lang="en-US" dirty="0"/>
                        <a:t>XR</a:t>
                      </a:r>
                    </a:p>
                  </a:txBody>
                  <a:tcPr/>
                </a:tc>
                <a:extLst>
                  <a:ext uri="{0D108BD9-81ED-4DB2-BD59-A6C34878D82A}">
                    <a16:rowId xmlns:a16="http://schemas.microsoft.com/office/drawing/2014/main" val="1460538792"/>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Mammogram</a:t>
                      </a:r>
                    </a:p>
                  </a:txBody>
                  <a:tcPr/>
                </a:tc>
                <a:extLst>
                  <a:ext uri="{0D108BD9-81ED-4DB2-BD59-A6C34878D82A}">
                    <a16:rowId xmlns:a16="http://schemas.microsoft.com/office/drawing/2014/main" val="349492605"/>
                  </a:ext>
                </a:extLst>
              </a:tr>
              <a:tr h="474826">
                <a:tc>
                  <a:txBody>
                    <a:bodyPr/>
                    <a:lstStyle/>
                    <a:p>
                      <a:r>
                        <a:rPr lang="en-US" dirty="0"/>
                        <a:t>HIDA</a:t>
                      </a:r>
                    </a:p>
                  </a:txBody>
                  <a:tcPr/>
                </a:tc>
                <a:extLst>
                  <a:ext uri="{0D108BD9-81ED-4DB2-BD59-A6C34878D82A}">
                    <a16:rowId xmlns:a16="http://schemas.microsoft.com/office/drawing/2014/main" val="3189171028"/>
                  </a:ext>
                </a:extLst>
              </a:tr>
              <a:tr h="474826">
                <a:tc>
                  <a:txBody>
                    <a:bodyPr/>
                    <a:lstStyle/>
                    <a:p>
                      <a:r>
                        <a:rPr lang="en-US" dirty="0" err="1"/>
                        <a:t>Sestemibi</a:t>
                      </a:r>
                      <a:endParaRPr lang="en-US" dirty="0"/>
                    </a:p>
                  </a:txBody>
                  <a:tcPr/>
                </a:tc>
                <a:extLst>
                  <a:ext uri="{0D108BD9-81ED-4DB2-BD59-A6C34878D82A}">
                    <a16:rowId xmlns:a16="http://schemas.microsoft.com/office/drawing/2014/main" val="2402398806"/>
                  </a:ext>
                </a:extLst>
              </a:tr>
              <a:tr h="474826">
                <a:tc>
                  <a:txBody>
                    <a:bodyPr/>
                    <a:lstStyle/>
                    <a:p>
                      <a:r>
                        <a:rPr lang="en-US" dirty="0"/>
                        <a:t>Biopsy</a:t>
                      </a:r>
                      <a:r>
                        <a:rPr lang="en-US" baseline="0" dirty="0"/>
                        <a:t> (</a:t>
                      </a:r>
                      <a:r>
                        <a:rPr lang="en-US" baseline="0" dirty="0" err="1"/>
                        <a:t>eg</a:t>
                      </a:r>
                      <a:r>
                        <a:rPr lang="en-US" baseline="0" dirty="0"/>
                        <a:t> IR)</a:t>
                      </a:r>
                      <a:endParaRPr lang="en-US" dirty="0"/>
                    </a:p>
                  </a:txBody>
                  <a:tcPr/>
                </a:tc>
                <a:extLst>
                  <a:ext uri="{0D108BD9-81ED-4DB2-BD59-A6C34878D82A}">
                    <a16:rowId xmlns:a16="http://schemas.microsoft.com/office/drawing/2014/main" val="1228075131"/>
                  </a:ext>
                </a:extLst>
              </a:tr>
            </a:tbl>
          </a:graphicData>
        </a:graphic>
      </p:graphicFrame>
    </p:spTree>
    <p:extLst>
      <p:ext uri="{BB962C8B-B14F-4D97-AF65-F5344CB8AC3E}">
        <p14:creationId xmlns:p14="http://schemas.microsoft.com/office/powerpoint/2010/main" val="1580102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Text Placeholder 2"/>
          <p:cNvSpPr>
            <a:spLocks noGrp="1"/>
          </p:cNvSpPr>
          <p:nvPr>
            <p:ph type="body" idx="1"/>
          </p:nvPr>
        </p:nvSpPr>
        <p:spPr/>
        <p:txBody>
          <a:bodyPr/>
          <a:lstStyle/>
          <a:p>
            <a:r>
              <a:rPr lang="en-US" dirty="0"/>
              <a:t>Perioperative care</a:t>
            </a:r>
          </a:p>
          <a:p>
            <a:pPr lvl="1"/>
            <a:r>
              <a:rPr lang="en-US" dirty="0"/>
              <a:t>Are they safe for surgery?</a:t>
            </a:r>
          </a:p>
          <a:p>
            <a:pPr lvl="2"/>
            <a:r>
              <a:rPr lang="en-US" dirty="0"/>
              <a:t>Cardiac, pulmonary, liver disease</a:t>
            </a:r>
          </a:p>
          <a:p>
            <a:pPr lvl="2"/>
            <a:r>
              <a:rPr lang="en-US" dirty="0"/>
              <a:t>Nutrition</a:t>
            </a:r>
          </a:p>
          <a:p>
            <a:pPr lvl="1"/>
            <a:r>
              <a:rPr lang="en-US" dirty="0"/>
              <a:t>Is there time for optimization?</a:t>
            </a:r>
          </a:p>
          <a:p>
            <a:r>
              <a:rPr lang="en-US" dirty="0"/>
              <a:t>Operation</a:t>
            </a:r>
          </a:p>
          <a:p>
            <a:pPr lvl="1"/>
            <a:r>
              <a:rPr lang="en-US" dirty="0"/>
              <a:t>Should be able to walk through basic operations and have basic understanding of complex operations</a:t>
            </a:r>
          </a:p>
        </p:txBody>
      </p:sp>
    </p:spTree>
    <p:extLst>
      <p:ext uri="{BB962C8B-B14F-4D97-AF65-F5344CB8AC3E}">
        <p14:creationId xmlns:p14="http://schemas.microsoft.com/office/powerpoint/2010/main" val="2502654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Text Placeholder 2"/>
          <p:cNvSpPr>
            <a:spLocks noGrp="1"/>
          </p:cNvSpPr>
          <p:nvPr>
            <p:ph type="body" idx="1"/>
          </p:nvPr>
        </p:nvSpPr>
        <p:spPr/>
        <p:txBody>
          <a:bodyPr/>
          <a:lstStyle/>
          <a:p>
            <a:r>
              <a:rPr lang="en-US" dirty="0"/>
              <a:t>Recovery</a:t>
            </a:r>
          </a:p>
          <a:p>
            <a:r>
              <a:rPr lang="en-US" dirty="0"/>
              <a:t>Complications</a:t>
            </a:r>
          </a:p>
          <a:p>
            <a:r>
              <a:rPr lang="en-US" dirty="0"/>
              <a:t>Follow up</a:t>
            </a:r>
          </a:p>
          <a:p>
            <a:endParaRPr lang="en-US" dirty="0"/>
          </a:p>
        </p:txBody>
      </p:sp>
    </p:spTree>
    <p:extLst>
      <p:ext uri="{BB962C8B-B14F-4D97-AF65-F5344CB8AC3E}">
        <p14:creationId xmlns:p14="http://schemas.microsoft.com/office/powerpoint/2010/main" val="3249634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Scenario 1</a:t>
            </a:r>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62" name="Google Shape;62;p14"/>
          <p:cNvSpPr txBox="1"/>
          <p:nvPr/>
        </p:nvSpPr>
        <p:spPr>
          <a:xfrm>
            <a:off x="8124300" y="4816200"/>
            <a:ext cx="656100" cy="3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 action="ppaction://hlinkshowjump?jump=firstslide"/>
              </a:rPr>
              <a:t>index</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a:t>
            </a:r>
          </a:p>
        </p:txBody>
      </p:sp>
      <p:sp>
        <p:nvSpPr>
          <p:cNvPr id="3" name="Text Placeholder 2"/>
          <p:cNvSpPr>
            <a:spLocks noGrp="1"/>
          </p:cNvSpPr>
          <p:nvPr>
            <p:ph type="body" idx="1"/>
          </p:nvPr>
        </p:nvSpPr>
        <p:spPr/>
        <p:txBody>
          <a:bodyPr/>
          <a:lstStyle/>
          <a:p>
            <a:r>
              <a:rPr lang="en-US" dirty="0"/>
              <a:t>You are called to the ER to see a patient with abdominal pain. The ER doc thinks its surgical and wants you to see them ASAP because they think he’s pretty sick.</a:t>
            </a:r>
          </a:p>
          <a:p>
            <a:r>
              <a:rPr lang="en-US" dirty="0"/>
              <a:t>The patient, Mr. Decker is a 57 </a:t>
            </a:r>
            <a:r>
              <a:rPr lang="en-US" dirty="0" err="1"/>
              <a:t>yo</a:t>
            </a:r>
            <a:r>
              <a:rPr lang="en-US" dirty="0"/>
              <a:t> male who suddenly developed severe upper abdominal pain while watching TV this evening. He ignored it and tried to go to bed. After midnight he developed sweats and chills and came to ED.</a:t>
            </a:r>
          </a:p>
          <a:p>
            <a:pPr marL="114300" indent="0">
              <a:buNone/>
            </a:pPr>
            <a:endParaRPr lang="en-US" dirty="0"/>
          </a:p>
        </p:txBody>
      </p:sp>
    </p:spTree>
    <p:extLst>
      <p:ext uri="{BB962C8B-B14F-4D97-AF65-F5344CB8AC3E}">
        <p14:creationId xmlns:p14="http://schemas.microsoft.com/office/powerpoint/2010/main" val="2005400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Stabilization- are they sick?</a:t>
            </a:r>
          </a:p>
        </p:txBody>
      </p:sp>
    </p:spTree>
    <p:extLst>
      <p:ext uri="{BB962C8B-B14F-4D97-AF65-F5344CB8AC3E}">
        <p14:creationId xmlns:p14="http://schemas.microsoft.com/office/powerpoint/2010/main" val="2593948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Stabilization- are they sick?</a:t>
            </a:r>
          </a:p>
        </p:txBody>
      </p:sp>
      <p:graphicFrame>
        <p:nvGraphicFramePr>
          <p:cNvPr id="4" name="Table 3"/>
          <p:cNvGraphicFramePr>
            <a:graphicFrameLocks noGrp="1"/>
          </p:cNvGraphicFramePr>
          <p:nvPr>
            <p:extLst>
              <p:ext uri="{D42A27DB-BD31-4B8C-83A1-F6EECF244321}">
                <p14:modId xmlns:p14="http://schemas.microsoft.com/office/powerpoint/2010/main" val="851195679"/>
              </p:ext>
            </p:extLst>
          </p:nvPr>
        </p:nvGraphicFramePr>
        <p:xfrm>
          <a:off x="569740" y="1945150"/>
          <a:ext cx="1685912" cy="1624232"/>
        </p:xfrm>
        <a:graphic>
          <a:graphicData uri="http://schemas.openxmlformats.org/drawingml/2006/table">
            <a:tbl>
              <a:tblPr bandRow="1">
                <a:tableStyleId>{35758FB7-9AC5-4552-8A53-C91805E547FA}</a:tableStyleId>
              </a:tblPr>
              <a:tblGrid>
                <a:gridCol w="1685912">
                  <a:extLst>
                    <a:ext uri="{9D8B030D-6E8A-4147-A177-3AD203B41FA5}">
                      <a16:colId xmlns:a16="http://schemas.microsoft.com/office/drawing/2014/main" val="780613675"/>
                    </a:ext>
                  </a:extLst>
                </a:gridCol>
              </a:tblGrid>
              <a:tr h="364392">
                <a:tc>
                  <a:txBody>
                    <a:bodyPr/>
                    <a:lstStyle/>
                    <a:p>
                      <a:r>
                        <a:rPr lang="en-US" dirty="0"/>
                        <a:t>ECG</a:t>
                      </a:r>
                    </a:p>
                  </a:txBody>
                  <a:tcPr/>
                </a:tc>
                <a:extLst>
                  <a:ext uri="{0D108BD9-81ED-4DB2-BD59-A6C34878D82A}">
                    <a16:rowId xmlns:a16="http://schemas.microsoft.com/office/drawing/2014/main" val="1859526057"/>
                  </a:ext>
                </a:extLst>
              </a:tr>
              <a:tr h="370840">
                <a:tc>
                  <a:txBody>
                    <a:bodyPr/>
                    <a:lstStyle/>
                    <a:p>
                      <a:r>
                        <a:rPr lang="en-US" dirty="0"/>
                        <a:t>Access</a:t>
                      </a:r>
                    </a:p>
                  </a:txBody>
                  <a:tcPr/>
                </a:tc>
                <a:extLst>
                  <a:ext uri="{0D108BD9-81ED-4DB2-BD59-A6C34878D82A}">
                    <a16:rowId xmlns:a16="http://schemas.microsoft.com/office/drawing/2014/main" val="4068861622"/>
                  </a:ext>
                </a:extLst>
              </a:tr>
              <a:tr h="370840">
                <a:tc>
                  <a:txBody>
                    <a:bodyPr/>
                    <a:lstStyle/>
                    <a:p>
                      <a:r>
                        <a:rPr lang="en-US" dirty="0"/>
                        <a:t>Vitals</a:t>
                      </a:r>
                    </a:p>
                  </a:txBody>
                  <a:tcPr/>
                </a:tc>
                <a:extLst>
                  <a:ext uri="{0D108BD9-81ED-4DB2-BD59-A6C34878D82A}">
                    <a16:rowId xmlns:a16="http://schemas.microsoft.com/office/drawing/2014/main" val="244020213"/>
                  </a:ext>
                </a:extLst>
              </a:tr>
              <a:tr h="370840">
                <a:tc>
                  <a:txBody>
                    <a:bodyPr/>
                    <a:lstStyle/>
                    <a:p>
                      <a:r>
                        <a:rPr lang="en-US" dirty="0"/>
                        <a:t>Cardiopulmonary exam (ABCs)</a:t>
                      </a:r>
                    </a:p>
                  </a:txBody>
                  <a:tcPr/>
                </a:tc>
                <a:extLst>
                  <a:ext uri="{0D108BD9-81ED-4DB2-BD59-A6C34878D82A}">
                    <a16:rowId xmlns:a16="http://schemas.microsoft.com/office/drawing/2014/main" val="831241130"/>
                  </a:ext>
                </a:extLst>
              </a:tr>
            </a:tbl>
          </a:graphicData>
        </a:graphic>
      </p:graphicFrame>
    </p:spTree>
    <p:extLst>
      <p:ext uri="{BB962C8B-B14F-4D97-AF65-F5344CB8AC3E}">
        <p14:creationId xmlns:p14="http://schemas.microsoft.com/office/powerpoint/2010/main" val="1114907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Stabilization- are they sick?</a:t>
            </a:r>
          </a:p>
        </p:txBody>
      </p:sp>
      <p:sp>
        <p:nvSpPr>
          <p:cNvPr id="3" name="Right Arrow 2"/>
          <p:cNvSpPr/>
          <p:nvPr/>
        </p:nvSpPr>
        <p:spPr>
          <a:xfrm>
            <a:off x="2372816" y="2511081"/>
            <a:ext cx="611945"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851195679"/>
              </p:ext>
            </p:extLst>
          </p:nvPr>
        </p:nvGraphicFramePr>
        <p:xfrm>
          <a:off x="569740" y="1945150"/>
          <a:ext cx="1685912" cy="1624232"/>
        </p:xfrm>
        <a:graphic>
          <a:graphicData uri="http://schemas.openxmlformats.org/drawingml/2006/table">
            <a:tbl>
              <a:tblPr bandRow="1">
                <a:tableStyleId>{35758FB7-9AC5-4552-8A53-C91805E547FA}</a:tableStyleId>
              </a:tblPr>
              <a:tblGrid>
                <a:gridCol w="1685912">
                  <a:extLst>
                    <a:ext uri="{9D8B030D-6E8A-4147-A177-3AD203B41FA5}">
                      <a16:colId xmlns:a16="http://schemas.microsoft.com/office/drawing/2014/main" val="780613675"/>
                    </a:ext>
                  </a:extLst>
                </a:gridCol>
              </a:tblGrid>
              <a:tr h="364392">
                <a:tc>
                  <a:txBody>
                    <a:bodyPr/>
                    <a:lstStyle/>
                    <a:p>
                      <a:r>
                        <a:rPr lang="en-US" dirty="0"/>
                        <a:t>ECG</a:t>
                      </a:r>
                    </a:p>
                  </a:txBody>
                  <a:tcPr/>
                </a:tc>
                <a:extLst>
                  <a:ext uri="{0D108BD9-81ED-4DB2-BD59-A6C34878D82A}">
                    <a16:rowId xmlns:a16="http://schemas.microsoft.com/office/drawing/2014/main" val="1859526057"/>
                  </a:ext>
                </a:extLst>
              </a:tr>
              <a:tr h="370840">
                <a:tc>
                  <a:txBody>
                    <a:bodyPr/>
                    <a:lstStyle/>
                    <a:p>
                      <a:r>
                        <a:rPr lang="en-US" dirty="0"/>
                        <a:t>Access</a:t>
                      </a:r>
                    </a:p>
                  </a:txBody>
                  <a:tcPr/>
                </a:tc>
                <a:extLst>
                  <a:ext uri="{0D108BD9-81ED-4DB2-BD59-A6C34878D82A}">
                    <a16:rowId xmlns:a16="http://schemas.microsoft.com/office/drawing/2014/main" val="4068861622"/>
                  </a:ext>
                </a:extLst>
              </a:tr>
              <a:tr h="370840">
                <a:tc>
                  <a:txBody>
                    <a:bodyPr/>
                    <a:lstStyle/>
                    <a:p>
                      <a:r>
                        <a:rPr lang="en-US" dirty="0"/>
                        <a:t>Vitals</a:t>
                      </a:r>
                    </a:p>
                  </a:txBody>
                  <a:tcPr/>
                </a:tc>
                <a:extLst>
                  <a:ext uri="{0D108BD9-81ED-4DB2-BD59-A6C34878D82A}">
                    <a16:rowId xmlns:a16="http://schemas.microsoft.com/office/drawing/2014/main" val="244020213"/>
                  </a:ext>
                </a:extLst>
              </a:tr>
              <a:tr h="370840">
                <a:tc>
                  <a:txBody>
                    <a:bodyPr/>
                    <a:lstStyle/>
                    <a:p>
                      <a:r>
                        <a:rPr lang="en-US" dirty="0"/>
                        <a:t>Cardiopulmonary exam (ABCs)</a:t>
                      </a:r>
                    </a:p>
                  </a:txBody>
                  <a:tcPr/>
                </a:tc>
                <a:extLst>
                  <a:ext uri="{0D108BD9-81ED-4DB2-BD59-A6C34878D82A}">
                    <a16:rowId xmlns:a16="http://schemas.microsoft.com/office/drawing/2014/main" val="831241130"/>
                  </a:ext>
                </a:extLst>
              </a:tr>
            </a:tbl>
          </a:graphicData>
        </a:graphic>
      </p:graphicFrame>
      <p:sp>
        <p:nvSpPr>
          <p:cNvPr id="9" name="TextBox 8"/>
          <p:cNvSpPr txBox="1"/>
          <p:nvPr/>
        </p:nvSpPr>
        <p:spPr>
          <a:xfrm>
            <a:off x="3125437" y="2280211"/>
            <a:ext cx="3209533" cy="954107"/>
          </a:xfrm>
          <a:prstGeom prst="rect">
            <a:avLst/>
          </a:prstGeom>
          <a:noFill/>
          <a:ln>
            <a:solidFill>
              <a:schemeClr val="tx1"/>
            </a:solidFill>
          </a:ln>
        </p:spPr>
        <p:txBody>
          <a:bodyPr wrap="none" rtlCol="0">
            <a:spAutoFit/>
          </a:bodyPr>
          <a:lstStyle/>
          <a:p>
            <a:r>
              <a:rPr lang="en-US" dirty="0"/>
              <a:t>Ill appearing, lethargic, diaphoretic</a:t>
            </a:r>
          </a:p>
          <a:p>
            <a:r>
              <a:rPr lang="en-US" dirty="0">
                <a:latin typeface="Arial" panose="020B0604020202020204" pitchFamily="34" charset="0"/>
                <a:ea typeface="Arial" panose="020B0604020202020204" pitchFamily="34" charset="0"/>
              </a:rPr>
              <a:t>pulse 115 BP 90/50 Temp 38.5 RR 20</a:t>
            </a:r>
          </a:p>
          <a:p>
            <a:r>
              <a:rPr lang="en-US" dirty="0"/>
              <a:t>ECG normal</a:t>
            </a:r>
          </a:p>
          <a:p>
            <a:r>
              <a:rPr lang="en-US" dirty="0"/>
              <a:t>Lungs clear, </a:t>
            </a:r>
            <a:r>
              <a:rPr lang="en-US" dirty="0" err="1"/>
              <a:t>tachy</a:t>
            </a:r>
            <a:endParaRPr lang="en-US" dirty="0"/>
          </a:p>
        </p:txBody>
      </p:sp>
    </p:spTree>
    <p:extLst>
      <p:ext uri="{BB962C8B-B14F-4D97-AF65-F5344CB8AC3E}">
        <p14:creationId xmlns:p14="http://schemas.microsoft.com/office/powerpoint/2010/main" val="3009033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Stabilization- are they sick?</a:t>
            </a:r>
          </a:p>
        </p:txBody>
      </p:sp>
      <p:sp>
        <p:nvSpPr>
          <p:cNvPr id="3" name="Right Arrow 2"/>
          <p:cNvSpPr/>
          <p:nvPr/>
        </p:nvSpPr>
        <p:spPr>
          <a:xfrm>
            <a:off x="2372816" y="2511081"/>
            <a:ext cx="611945"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06423349"/>
              </p:ext>
            </p:extLst>
          </p:nvPr>
        </p:nvGraphicFramePr>
        <p:xfrm>
          <a:off x="569740" y="1945150"/>
          <a:ext cx="1685912" cy="1624232"/>
        </p:xfrm>
        <a:graphic>
          <a:graphicData uri="http://schemas.openxmlformats.org/drawingml/2006/table">
            <a:tbl>
              <a:tblPr bandRow="1">
                <a:tableStyleId>{35758FB7-9AC5-4552-8A53-C91805E547FA}</a:tableStyleId>
              </a:tblPr>
              <a:tblGrid>
                <a:gridCol w="1685912">
                  <a:extLst>
                    <a:ext uri="{9D8B030D-6E8A-4147-A177-3AD203B41FA5}">
                      <a16:colId xmlns:a16="http://schemas.microsoft.com/office/drawing/2014/main" val="780613675"/>
                    </a:ext>
                  </a:extLst>
                </a:gridCol>
              </a:tblGrid>
              <a:tr h="364392">
                <a:tc>
                  <a:txBody>
                    <a:bodyPr/>
                    <a:lstStyle/>
                    <a:p>
                      <a:r>
                        <a:rPr lang="en-US" dirty="0"/>
                        <a:t>ECG</a:t>
                      </a:r>
                    </a:p>
                  </a:txBody>
                  <a:tcPr/>
                </a:tc>
                <a:extLst>
                  <a:ext uri="{0D108BD9-81ED-4DB2-BD59-A6C34878D82A}">
                    <a16:rowId xmlns:a16="http://schemas.microsoft.com/office/drawing/2014/main" val="1859526057"/>
                  </a:ext>
                </a:extLst>
              </a:tr>
              <a:tr h="370840">
                <a:tc>
                  <a:txBody>
                    <a:bodyPr/>
                    <a:lstStyle/>
                    <a:p>
                      <a:r>
                        <a:rPr lang="en-US" dirty="0"/>
                        <a:t>Access</a:t>
                      </a:r>
                    </a:p>
                  </a:txBody>
                  <a:tcPr/>
                </a:tc>
                <a:extLst>
                  <a:ext uri="{0D108BD9-81ED-4DB2-BD59-A6C34878D82A}">
                    <a16:rowId xmlns:a16="http://schemas.microsoft.com/office/drawing/2014/main" val="4068861622"/>
                  </a:ext>
                </a:extLst>
              </a:tr>
              <a:tr h="370840">
                <a:tc>
                  <a:txBody>
                    <a:bodyPr/>
                    <a:lstStyle/>
                    <a:p>
                      <a:r>
                        <a:rPr lang="en-US" dirty="0"/>
                        <a:t>Vitals</a:t>
                      </a:r>
                    </a:p>
                  </a:txBody>
                  <a:tcPr/>
                </a:tc>
                <a:extLst>
                  <a:ext uri="{0D108BD9-81ED-4DB2-BD59-A6C34878D82A}">
                    <a16:rowId xmlns:a16="http://schemas.microsoft.com/office/drawing/2014/main" val="244020213"/>
                  </a:ext>
                </a:extLst>
              </a:tr>
              <a:tr h="370840">
                <a:tc>
                  <a:txBody>
                    <a:bodyPr/>
                    <a:lstStyle/>
                    <a:p>
                      <a:r>
                        <a:rPr lang="en-US" dirty="0"/>
                        <a:t>Cardiopulmonary exam (ABCs)</a:t>
                      </a:r>
                    </a:p>
                  </a:txBody>
                  <a:tcPr/>
                </a:tc>
                <a:extLst>
                  <a:ext uri="{0D108BD9-81ED-4DB2-BD59-A6C34878D82A}">
                    <a16:rowId xmlns:a16="http://schemas.microsoft.com/office/drawing/2014/main" val="831241130"/>
                  </a:ext>
                </a:extLst>
              </a:tr>
            </a:tbl>
          </a:graphicData>
        </a:graphic>
      </p:graphicFrame>
      <p:sp>
        <p:nvSpPr>
          <p:cNvPr id="7" name="TextBox 6"/>
          <p:cNvSpPr txBox="1"/>
          <p:nvPr/>
        </p:nvSpPr>
        <p:spPr>
          <a:xfrm>
            <a:off x="7402017" y="2495655"/>
            <a:ext cx="813516" cy="523220"/>
          </a:xfrm>
          <a:prstGeom prst="rect">
            <a:avLst/>
          </a:prstGeom>
          <a:noFill/>
          <a:ln>
            <a:solidFill>
              <a:schemeClr val="tx1"/>
            </a:solidFill>
          </a:ln>
        </p:spPr>
        <p:txBody>
          <a:bodyPr wrap="square" rtlCol="0">
            <a:spAutoFit/>
          </a:bodyPr>
          <a:lstStyle/>
          <a:p>
            <a:r>
              <a:rPr lang="en-US" dirty="0"/>
              <a:t>IVF</a:t>
            </a:r>
          </a:p>
          <a:p>
            <a:r>
              <a:rPr lang="en-US" dirty="0"/>
              <a:t>?ABX</a:t>
            </a:r>
          </a:p>
        </p:txBody>
      </p:sp>
      <p:sp>
        <p:nvSpPr>
          <p:cNvPr id="8" name="Right Arrow 7"/>
          <p:cNvSpPr/>
          <p:nvPr/>
        </p:nvSpPr>
        <p:spPr>
          <a:xfrm>
            <a:off x="6475646" y="2495655"/>
            <a:ext cx="611945"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25437" y="2280211"/>
            <a:ext cx="3209533" cy="954107"/>
          </a:xfrm>
          <a:prstGeom prst="rect">
            <a:avLst/>
          </a:prstGeom>
          <a:noFill/>
          <a:ln>
            <a:solidFill>
              <a:schemeClr val="tx1"/>
            </a:solidFill>
          </a:ln>
        </p:spPr>
        <p:txBody>
          <a:bodyPr wrap="none" rtlCol="0">
            <a:spAutoFit/>
          </a:bodyPr>
          <a:lstStyle/>
          <a:p>
            <a:r>
              <a:rPr lang="en-US" dirty="0"/>
              <a:t>Ill appearing, lethargic, diaphoretic</a:t>
            </a:r>
          </a:p>
          <a:p>
            <a:r>
              <a:rPr lang="en-US" dirty="0">
                <a:latin typeface="Arial" panose="020B0604020202020204" pitchFamily="34" charset="0"/>
                <a:ea typeface="Arial" panose="020B0604020202020204" pitchFamily="34" charset="0"/>
              </a:rPr>
              <a:t>pulse 115 BP 90/50 Temp 38.5 RR 20</a:t>
            </a:r>
          </a:p>
          <a:p>
            <a:r>
              <a:rPr lang="en-US" dirty="0"/>
              <a:t>ECG normal</a:t>
            </a:r>
          </a:p>
          <a:p>
            <a:r>
              <a:rPr lang="en-US" dirty="0"/>
              <a:t>Lungs clear, </a:t>
            </a:r>
            <a:r>
              <a:rPr lang="en-US" dirty="0" err="1"/>
              <a:t>tachy</a:t>
            </a:r>
            <a:endParaRPr lang="en-US" dirty="0"/>
          </a:p>
        </p:txBody>
      </p:sp>
    </p:spTree>
    <p:extLst>
      <p:ext uri="{BB962C8B-B14F-4D97-AF65-F5344CB8AC3E}">
        <p14:creationId xmlns:p14="http://schemas.microsoft.com/office/powerpoint/2010/main" val="281702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a:t>
            </a:r>
          </a:p>
        </p:txBody>
      </p:sp>
      <p:sp>
        <p:nvSpPr>
          <p:cNvPr id="3" name="Text Placeholder 2"/>
          <p:cNvSpPr>
            <a:spLocks noGrp="1"/>
          </p:cNvSpPr>
          <p:nvPr>
            <p:ph type="body" idx="1"/>
          </p:nvPr>
        </p:nvSpPr>
        <p:spPr/>
        <p:txBody>
          <a:bodyPr/>
          <a:lstStyle/>
          <a:p>
            <a:r>
              <a:rPr lang="en-US" dirty="0"/>
              <a:t>3 Scenarios</a:t>
            </a:r>
          </a:p>
          <a:p>
            <a:r>
              <a:rPr lang="en-US" dirty="0"/>
              <a:t>45 minutes</a:t>
            </a:r>
          </a:p>
          <a:p>
            <a:r>
              <a:rPr lang="en-US" dirty="0"/>
              <a:t>1 examiner</a:t>
            </a:r>
          </a:p>
          <a:p>
            <a:r>
              <a:rPr lang="en-US" dirty="0"/>
              <a:t>Zoom</a:t>
            </a:r>
          </a:p>
        </p:txBody>
      </p:sp>
    </p:spTree>
    <p:extLst>
      <p:ext uri="{BB962C8B-B14F-4D97-AF65-F5344CB8AC3E}">
        <p14:creationId xmlns:p14="http://schemas.microsoft.com/office/powerpoint/2010/main" val="1056021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graphicFrame>
        <p:nvGraphicFramePr>
          <p:cNvPr id="8" name="Table 7"/>
          <p:cNvGraphicFramePr>
            <a:graphicFrameLocks noGrp="1"/>
          </p:cNvGraphicFramePr>
          <p:nvPr>
            <p:extLst>
              <p:ext uri="{D42A27DB-BD31-4B8C-83A1-F6EECF244321}">
                <p14:modId xmlns:p14="http://schemas.microsoft.com/office/powerpoint/2010/main" val="250409994"/>
              </p:ext>
            </p:extLst>
          </p:nvPr>
        </p:nvGraphicFramePr>
        <p:xfrm>
          <a:off x="311700" y="1061658"/>
          <a:ext cx="1411592" cy="3383063"/>
        </p:xfrm>
        <a:graphic>
          <a:graphicData uri="http://schemas.openxmlformats.org/drawingml/2006/table">
            <a:tbl>
              <a:tblPr bandRow="1">
                <a:tableStyleId>{35758FB7-9AC5-4552-8A53-C91805E547FA}</a:tableStyleId>
              </a:tblPr>
              <a:tblGrid>
                <a:gridCol w="1411592">
                  <a:extLst>
                    <a:ext uri="{9D8B030D-6E8A-4147-A177-3AD203B41FA5}">
                      <a16:colId xmlns:a16="http://schemas.microsoft.com/office/drawing/2014/main" val="234587240"/>
                    </a:ext>
                  </a:extLst>
                </a:gridCol>
              </a:tblGrid>
              <a:tr h="670343">
                <a:tc>
                  <a:txBody>
                    <a:bodyPr/>
                    <a:lstStyle/>
                    <a:p>
                      <a:pPr>
                        <a:lnSpc>
                          <a:spcPct val="100000"/>
                        </a:lnSpc>
                      </a:pPr>
                      <a:r>
                        <a:rPr lang="en-US" dirty="0"/>
                        <a:t>HPI</a:t>
                      </a:r>
                    </a:p>
                    <a:p>
                      <a:pPr lvl="1">
                        <a:lnSpc>
                          <a:spcPct val="100000"/>
                        </a:lnSpc>
                        <a:spcBef>
                          <a:spcPts val="0"/>
                        </a:spcBef>
                      </a:pPr>
                      <a:r>
                        <a:rPr lang="en-US" sz="800" dirty="0"/>
                        <a:t>FARCOLDER</a:t>
                      </a:r>
                    </a:p>
                    <a:p>
                      <a:endParaRPr lang="en-US" dirty="0"/>
                    </a:p>
                  </a:txBody>
                  <a:tcPr/>
                </a:tc>
                <a:extLst>
                  <a:ext uri="{0D108BD9-81ED-4DB2-BD59-A6C34878D82A}">
                    <a16:rowId xmlns:a16="http://schemas.microsoft.com/office/drawing/2014/main" val="1652693346"/>
                  </a:ext>
                </a:extLst>
              </a:tr>
              <a:tr h="1061376">
                <a:tc>
                  <a:txBody>
                    <a:bodyPr/>
                    <a:lstStyle/>
                    <a:p>
                      <a:pPr>
                        <a:lnSpc>
                          <a:spcPct val="100000"/>
                        </a:lnSpc>
                      </a:pPr>
                      <a:r>
                        <a:rPr lang="en-US" dirty="0" err="1"/>
                        <a:t>PMHx</a:t>
                      </a:r>
                      <a:endParaRPr lang="en-US" dirty="0"/>
                    </a:p>
                    <a:p>
                      <a:pPr lvl="1">
                        <a:lnSpc>
                          <a:spcPct val="100000"/>
                        </a:lnSpc>
                        <a:spcBef>
                          <a:spcPts val="0"/>
                        </a:spcBef>
                      </a:pPr>
                      <a:r>
                        <a:rPr lang="en-US" dirty="0" err="1"/>
                        <a:t>PSHx</a:t>
                      </a:r>
                      <a:endParaRPr lang="en-US" dirty="0"/>
                    </a:p>
                    <a:p>
                      <a:pPr lvl="1">
                        <a:lnSpc>
                          <a:spcPct val="100000"/>
                        </a:lnSpc>
                        <a:spcBef>
                          <a:spcPts val="0"/>
                        </a:spcBef>
                      </a:pPr>
                      <a:r>
                        <a:rPr lang="en-US" dirty="0"/>
                        <a:t>Meds/allergies</a:t>
                      </a:r>
                    </a:p>
                    <a:p>
                      <a:pPr lvl="1">
                        <a:lnSpc>
                          <a:spcPct val="100000"/>
                        </a:lnSpc>
                        <a:spcBef>
                          <a:spcPts val="0"/>
                        </a:spcBef>
                      </a:pPr>
                      <a:r>
                        <a:rPr lang="en-US" dirty="0"/>
                        <a:t>Preventative </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FHx</a:t>
                      </a:r>
                      <a:endParaRPr lang="en-US" dirty="0"/>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SHx</a:t>
                      </a:r>
                      <a:endParaRPr lang="en-US" dirty="0"/>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ROS</a:t>
                      </a:r>
                    </a:p>
                    <a:p>
                      <a:endParaRPr lang="en-US" dirty="0"/>
                    </a:p>
                  </a:txBody>
                  <a:tcPr/>
                </a:tc>
                <a:extLst>
                  <a:ext uri="{0D108BD9-81ED-4DB2-BD59-A6C34878D82A}">
                    <a16:rowId xmlns:a16="http://schemas.microsoft.com/office/drawing/2014/main" val="3581098953"/>
                  </a:ext>
                </a:extLst>
              </a:tr>
            </a:tbl>
          </a:graphicData>
        </a:graphic>
      </p:graphicFrame>
    </p:spTree>
    <p:extLst>
      <p:ext uri="{BB962C8B-B14F-4D97-AF65-F5344CB8AC3E}">
        <p14:creationId xmlns:p14="http://schemas.microsoft.com/office/powerpoint/2010/main" val="2448018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graphicFrame>
        <p:nvGraphicFramePr>
          <p:cNvPr id="8" name="Table 7"/>
          <p:cNvGraphicFramePr>
            <a:graphicFrameLocks noGrp="1"/>
          </p:cNvGraphicFramePr>
          <p:nvPr>
            <p:extLst>
              <p:ext uri="{D42A27DB-BD31-4B8C-83A1-F6EECF244321}">
                <p14:modId xmlns:p14="http://schemas.microsoft.com/office/powerpoint/2010/main" val="250409994"/>
              </p:ext>
            </p:extLst>
          </p:nvPr>
        </p:nvGraphicFramePr>
        <p:xfrm>
          <a:off x="311700" y="1061658"/>
          <a:ext cx="1411592" cy="3383063"/>
        </p:xfrm>
        <a:graphic>
          <a:graphicData uri="http://schemas.openxmlformats.org/drawingml/2006/table">
            <a:tbl>
              <a:tblPr bandRow="1">
                <a:tableStyleId>{35758FB7-9AC5-4552-8A53-C91805E547FA}</a:tableStyleId>
              </a:tblPr>
              <a:tblGrid>
                <a:gridCol w="1411592">
                  <a:extLst>
                    <a:ext uri="{9D8B030D-6E8A-4147-A177-3AD203B41FA5}">
                      <a16:colId xmlns:a16="http://schemas.microsoft.com/office/drawing/2014/main" val="234587240"/>
                    </a:ext>
                  </a:extLst>
                </a:gridCol>
              </a:tblGrid>
              <a:tr h="670343">
                <a:tc>
                  <a:txBody>
                    <a:bodyPr/>
                    <a:lstStyle/>
                    <a:p>
                      <a:pPr>
                        <a:lnSpc>
                          <a:spcPct val="100000"/>
                        </a:lnSpc>
                      </a:pPr>
                      <a:r>
                        <a:rPr lang="en-US" dirty="0"/>
                        <a:t>HPI</a:t>
                      </a:r>
                    </a:p>
                    <a:p>
                      <a:pPr lvl="1">
                        <a:lnSpc>
                          <a:spcPct val="100000"/>
                        </a:lnSpc>
                        <a:spcBef>
                          <a:spcPts val="0"/>
                        </a:spcBef>
                      </a:pPr>
                      <a:r>
                        <a:rPr lang="en-US" sz="800" dirty="0"/>
                        <a:t>FARCOLDER</a:t>
                      </a:r>
                    </a:p>
                    <a:p>
                      <a:endParaRPr lang="en-US" dirty="0"/>
                    </a:p>
                  </a:txBody>
                  <a:tcPr/>
                </a:tc>
                <a:extLst>
                  <a:ext uri="{0D108BD9-81ED-4DB2-BD59-A6C34878D82A}">
                    <a16:rowId xmlns:a16="http://schemas.microsoft.com/office/drawing/2014/main" val="1652693346"/>
                  </a:ext>
                </a:extLst>
              </a:tr>
              <a:tr h="1061376">
                <a:tc>
                  <a:txBody>
                    <a:bodyPr/>
                    <a:lstStyle/>
                    <a:p>
                      <a:pPr>
                        <a:lnSpc>
                          <a:spcPct val="100000"/>
                        </a:lnSpc>
                      </a:pPr>
                      <a:r>
                        <a:rPr lang="en-US" dirty="0" err="1"/>
                        <a:t>PMHx</a:t>
                      </a:r>
                      <a:endParaRPr lang="en-US" dirty="0"/>
                    </a:p>
                    <a:p>
                      <a:pPr lvl="1">
                        <a:lnSpc>
                          <a:spcPct val="100000"/>
                        </a:lnSpc>
                        <a:spcBef>
                          <a:spcPts val="0"/>
                        </a:spcBef>
                      </a:pPr>
                      <a:r>
                        <a:rPr lang="en-US" dirty="0" err="1"/>
                        <a:t>PSHx</a:t>
                      </a:r>
                      <a:endParaRPr lang="en-US" dirty="0"/>
                    </a:p>
                    <a:p>
                      <a:pPr lvl="1">
                        <a:lnSpc>
                          <a:spcPct val="100000"/>
                        </a:lnSpc>
                        <a:spcBef>
                          <a:spcPts val="0"/>
                        </a:spcBef>
                      </a:pPr>
                      <a:r>
                        <a:rPr lang="en-US" dirty="0"/>
                        <a:t>Meds/allergies</a:t>
                      </a:r>
                    </a:p>
                    <a:p>
                      <a:pPr lvl="1">
                        <a:lnSpc>
                          <a:spcPct val="100000"/>
                        </a:lnSpc>
                        <a:spcBef>
                          <a:spcPts val="0"/>
                        </a:spcBef>
                      </a:pPr>
                      <a:r>
                        <a:rPr lang="en-US" dirty="0"/>
                        <a:t>Preventative </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FHx</a:t>
                      </a:r>
                      <a:endParaRPr lang="en-US" dirty="0"/>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SHx</a:t>
                      </a:r>
                      <a:endParaRPr lang="en-US" dirty="0"/>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ROS</a:t>
                      </a:r>
                    </a:p>
                    <a:p>
                      <a:endParaRPr lang="en-US" dirty="0"/>
                    </a:p>
                  </a:txBody>
                  <a:tcPr/>
                </a:tc>
                <a:extLst>
                  <a:ext uri="{0D108BD9-81ED-4DB2-BD59-A6C34878D82A}">
                    <a16:rowId xmlns:a16="http://schemas.microsoft.com/office/drawing/2014/main" val="3581098953"/>
                  </a:ext>
                </a:extLst>
              </a:tr>
            </a:tbl>
          </a:graphicData>
        </a:graphic>
      </p:graphicFrame>
      <p:sp>
        <p:nvSpPr>
          <p:cNvPr id="15" name="Right Arrow 14"/>
          <p:cNvSpPr/>
          <p:nvPr/>
        </p:nvSpPr>
        <p:spPr>
          <a:xfrm>
            <a:off x="2914591" y="1839152"/>
            <a:ext cx="611945"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957735" y="2444063"/>
            <a:ext cx="564578" cy="307777"/>
          </a:xfrm>
          <a:prstGeom prst="rect">
            <a:avLst/>
          </a:prstGeom>
          <a:noFill/>
        </p:spPr>
        <p:txBody>
          <a:bodyPr wrap="none" rtlCol="0">
            <a:spAutoFit/>
          </a:bodyPr>
          <a:lstStyle/>
          <a:p>
            <a:pPr algn="ctr"/>
            <a:r>
              <a:rPr lang="en-US" dirty="0"/>
              <a:t>DDX</a:t>
            </a:r>
          </a:p>
        </p:txBody>
      </p:sp>
    </p:spTree>
    <p:extLst>
      <p:ext uri="{BB962C8B-B14F-4D97-AF65-F5344CB8AC3E}">
        <p14:creationId xmlns:p14="http://schemas.microsoft.com/office/powerpoint/2010/main" val="2053598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graphicFrame>
        <p:nvGraphicFramePr>
          <p:cNvPr id="8" name="Table 7"/>
          <p:cNvGraphicFramePr>
            <a:graphicFrameLocks noGrp="1"/>
          </p:cNvGraphicFramePr>
          <p:nvPr>
            <p:extLst>
              <p:ext uri="{D42A27DB-BD31-4B8C-83A1-F6EECF244321}">
                <p14:modId xmlns:p14="http://schemas.microsoft.com/office/powerpoint/2010/main" val="250409994"/>
              </p:ext>
            </p:extLst>
          </p:nvPr>
        </p:nvGraphicFramePr>
        <p:xfrm>
          <a:off x="311700" y="1061658"/>
          <a:ext cx="1411592" cy="3383063"/>
        </p:xfrm>
        <a:graphic>
          <a:graphicData uri="http://schemas.openxmlformats.org/drawingml/2006/table">
            <a:tbl>
              <a:tblPr bandRow="1">
                <a:tableStyleId>{35758FB7-9AC5-4552-8A53-C91805E547FA}</a:tableStyleId>
              </a:tblPr>
              <a:tblGrid>
                <a:gridCol w="1411592">
                  <a:extLst>
                    <a:ext uri="{9D8B030D-6E8A-4147-A177-3AD203B41FA5}">
                      <a16:colId xmlns:a16="http://schemas.microsoft.com/office/drawing/2014/main" val="234587240"/>
                    </a:ext>
                  </a:extLst>
                </a:gridCol>
              </a:tblGrid>
              <a:tr h="670343">
                <a:tc>
                  <a:txBody>
                    <a:bodyPr/>
                    <a:lstStyle/>
                    <a:p>
                      <a:pPr>
                        <a:lnSpc>
                          <a:spcPct val="100000"/>
                        </a:lnSpc>
                      </a:pPr>
                      <a:r>
                        <a:rPr lang="en-US" dirty="0"/>
                        <a:t>HPI</a:t>
                      </a:r>
                    </a:p>
                    <a:p>
                      <a:pPr lvl="1">
                        <a:lnSpc>
                          <a:spcPct val="100000"/>
                        </a:lnSpc>
                        <a:spcBef>
                          <a:spcPts val="0"/>
                        </a:spcBef>
                      </a:pPr>
                      <a:r>
                        <a:rPr lang="en-US" sz="800" dirty="0"/>
                        <a:t>FARCOLDER</a:t>
                      </a:r>
                    </a:p>
                    <a:p>
                      <a:endParaRPr lang="en-US" dirty="0"/>
                    </a:p>
                  </a:txBody>
                  <a:tcPr/>
                </a:tc>
                <a:extLst>
                  <a:ext uri="{0D108BD9-81ED-4DB2-BD59-A6C34878D82A}">
                    <a16:rowId xmlns:a16="http://schemas.microsoft.com/office/drawing/2014/main" val="1652693346"/>
                  </a:ext>
                </a:extLst>
              </a:tr>
              <a:tr h="1061376">
                <a:tc>
                  <a:txBody>
                    <a:bodyPr/>
                    <a:lstStyle/>
                    <a:p>
                      <a:pPr>
                        <a:lnSpc>
                          <a:spcPct val="100000"/>
                        </a:lnSpc>
                      </a:pPr>
                      <a:r>
                        <a:rPr lang="en-US" dirty="0" err="1"/>
                        <a:t>PMHx</a:t>
                      </a:r>
                      <a:endParaRPr lang="en-US" dirty="0"/>
                    </a:p>
                    <a:p>
                      <a:pPr lvl="1">
                        <a:lnSpc>
                          <a:spcPct val="100000"/>
                        </a:lnSpc>
                        <a:spcBef>
                          <a:spcPts val="0"/>
                        </a:spcBef>
                      </a:pPr>
                      <a:r>
                        <a:rPr lang="en-US" dirty="0" err="1"/>
                        <a:t>PSHx</a:t>
                      </a:r>
                      <a:endParaRPr lang="en-US" dirty="0"/>
                    </a:p>
                    <a:p>
                      <a:pPr lvl="1">
                        <a:lnSpc>
                          <a:spcPct val="100000"/>
                        </a:lnSpc>
                        <a:spcBef>
                          <a:spcPts val="0"/>
                        </a:spcBef>
                      </a:pPr>
                      <a:r>
                        <a:rPr lang="en-US" dirty="0"/>
                        <a:t>Meds/allergies</a:t>
                      </a:r>
                    </a:p>
                    <a:p>
                      <a:pPr lvl="1">
                        <a:lnSpc>
                          <a:spcPct val="100000"/>
                        </a:lnSpc>
                        <a:spcBef>
                          <a:spcPts val="0"/>
                        </a:spcBef>
                      </a:pPr>
                      <a:r>
                        <a:rPr lang="en-US" dirty="0"/>
                        <a:t>Preventative </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FHx</a:t>
                      </a:r>
                      <a:endParaRPr lang="en-US" dirty="0"/>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SHx</a:t>
                      </a:r>
                      <a:endParaRPr lang="en-US" dirty="0"/>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ROS</a:t>
                      </a:r>
                    </a:p>
                    <a:p>
                      <a:endParaRPr lang="en-US" dirty="0"/>
                    </a:p>
                  </a:txBody>
                  <a:tcPr/>
                </a:tc>
                <a:extLst>
                  <a:ext uri="{0D108BD9-81ED-4DB2-BD59-A6C34878D82A}">
                    <a16:rowId xmlns:a16="http://schemas.microsoft.com/office/drawing/2014/main" val="3581098953"/>
                  </a:ext>
                </a:extLst>
              </a:tr>
            </a:tbl>
          </a:graphicData>
        </a:graphic>
      </p:graphicFrame>
      <p:sp>
        <p:nvSpPr>
          <p:cNvPr id="15" name="Right Arrow 14"/>
          <p:cNvSpPr/>
          <p:nvPr/>
        </p:nvSpPr>
        <p:spPr>
          <a:xfrm>
            <a:off x="2914591" y="1839152"/>
            <a:ext cx="611945"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331763" y="2444063"/>
            <a:ext cx="1816523" cy="2246769"/>
          </a:xfrm>
          <a:prstGeom prst="rect">
            <a:avLst/>
          </a:prstGeom>
          <a:noFill/>
        </p:spPr>
        <p:txBody>
          <a:bodyPr wrap="none" rtlCol="0">
            <a:spAutoFit/>
          </a:bodyPr>
          <a:lstStyle/>
          <a:p>
            <a:pPr algn="ctr"/>
            <a:r>
              <a:rPr lang="en-US" dirty="0"/>
              <a:t>DDX</a:t>
            </a:r>
          </a:p>
          <a:p>
            <a:pPr algn="ctr"/>
            <a:r>
              <a:rPr lang="en-US" dirty="0" err="1"/>
              <a:t>Cholecystitis</a:t>
            </a:r>
            <a:endParaRPr lang="en-US" dirty="0"/>
          </a:p>
          <a:p>
            <a:pPr algn="ctr"/>
            <a:r>
              <a:rPr lang="en-US" dirty="0"/>
              <a:t>Pancreatitis</a:t>
            </a:r>
          </a:p>
          <a:p>
            <a:pPr algn="ctr"/>
            <a:r>
              <a:rPr lang="en-US" dirty="0"/>
              <a:t>Cholangitis</a:t>
            </a:r>
          </a:p>
          <a:p>
            <a:pPr algn="ctr"/>
            <a:r>
              <a:rPr lang="en-US" dirty="0"/>
              <a:t>PUD</a:t>
            </a:r>
          </a:p>
          <a:p>
            <a:pPr algn="ctr"/>
            <a:r>
              <a:rPr lang="en-US" dirty="0"/>
              <a:t>Appendicitis</a:t>
            </a:r>
          </a:p>
          <a:p>
            <a:pPr algn="ctr"/>
            <a:r>
              <a:rPr lang="en-US" dirty="0"/>
              <a:t>Diverticulitis</a:t>
            </a:r>
          </a:p>
          <a:p>
            <a:pPr algn="ctr"/>
            <a:r>
              <a:rPr lang="en-US" dirty="0"/>
              <a:t>Bowel obstruction</a:t>
            </a:r>
          </a:p>
          <a:p>
            <a:pPr algn="ctr"/>
            <a:r>
              <a:rPr lang="en-US" dirty="0"/>
              <a:t>Hernia</a:t>
            </a:r>
          </a:p>
          <a:p>
            <a:pPr algn="ctr"/>
            <a:r>
              <a:rPr lang="en-US" dirty="0"/>
              <a:t>Mesenteric ischemia</a:t>
            </a:r>
          </a:p>
        </p:txBody>
      </p:sp>
    </p:spTree>
    <p:extLst>
      <p:ext uri="{BB962C8B-B14F-4D97-AF65-F5344CB8AC3E}">
        <p14:creationId xmlns:p14="http://schemas.microsoft.com/office/powerpoint/2010/main" val="2676949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graphicFrame>
        <p:nvGraphicFramePr>
          <p:cNvPr id="8" name="Table 7"/>
          <p:cNvGraphicFramePr>
            <a:graphicFrameLocks noGrp="1"/>
          </p:cNvGraphicFramePr>
          <p:nvPr>
            <p:extLst>
              <p:ext uri="{D42A27DB-BD31-4B8C-83A1-F6EECF244321}">
                <p14:modId xmlns:p14="http://schemas.microsoft.com/office/powerpoint/2010/main" val="250409994"/>
              </p:ext>
            </p:extLst>
          </p:nvPr>
        </p:nvGraphicFramePr>
        <p:xfrm>
          <a:off x="311700" y="1061658"/>
          <a:ext cx="1411592" cy="3383063"/>
        </p:xfrm>
        <a:graphic>
          <a:graphicData uri="http://schemas.openxmlformats.org/drawingml/2006/table">
            <a:tbl>
              <a:tblPr bandRow="1">
                <a:tableStyleId>{35758FB7-9AC5-4552-8A53-C91805E547FA}</a:tableStyleId>
              </a:tblPr>
              <a:tblGrid>
                <a:gridCol w="1411592">
                  <a:extLst>
                    <a:ext uri="{9D8B030D-6E8A-4147-A177-3AD203B41FA5}">
                      <a16:colId xmlns:a16="http://schemas.microsoft.com/office/drawing/2014/main" val="234587240"/>
                    </a:ext>
                  </a:extLst>
                </a:gridCol>
              </a:tblGrid>
              <a:tr h="670343">
                <a:tc>
                  <a:txBody>
                    <a:bodyPr/>
                    <a:lstStyle/>
                    <a:p>
                      <a:pPr>
                        <a:lnSpc>
                          <a:spcPct val="100000"/>
                        </a:lnSpc>
                      </a:pPr>
                      <a:r>
                        <a:rPr lang="en-US" dirty="0"/>
                        <a:t>HPI</a:t>
                      </a:r>
                    </a:p>
                    <a:p>
                      <a:pPr lvl="1">
                        <a:lnSpc>
                          <a:spcPct val="100000"/>
                        </a:lnSpc>
                        <a:spcBef>
                          <a:spcPts val="0"/>
                        </a:spcBef>
                      </a:pPr>
                      <a:r>
                        <a:rPr lang="en-US" sz="800" dirty="0"/>
                        <a:t>FARCOLDER</a:t>
                      </a:r>
                    </a:p>
                    <a:p>
                      <a:endParaRPr lang="en-US" dirty="0"/>
                    </a:p>
                  </a:txBody>
                  <a:tcPr/>
                </a:tc>
                <a:extLst>
                  <a:ext uri="{0D108BD9-81ED-4DB2-BD59-A6C34878D82A}">
                    <a16:rowId xmlns:a16="http://schemas.microsoft.com/office/drawing/2014/main" val="1652693346"/>
                  </a:ext>
                </a:extLst>
              </a:tr>
              <a:tr h="1061376">
                <a:tc>
                  <a:txBody>
                    <a:bodyPr/>
                    <a:lstStyle/>
                    <a:p>
                      <a:pPr>
                        <a:lnSpc>
                          <a:spcPct val="100000"/>
                        </a:lnSpc>
                      </a:pPr>
                      <a:r>
                        <a:rPr lang="en-US" dirty="0" err="1"/>
                        <a:t>PMHx</a:t>
                      </a:r>
                      <a:endParaRPr lang="en-US" dirty="0"/>
                    </a:p>
                    <a:p>
                      <a:pPr lvl="1">
                        <a:lnSpc>
                          <a:spcPct val="100000"/>
                        </a:lnSpc>
                        <a:spcBef>
                          <a:spcPts val="0"/>
                        </a:spcBef>
                      </a:pPr>
                      <a:r>
                        <a:rPr lang="en-US" dirty="0" err="1"/>
                        <a:t>PSHx</a:t>
                      </a:r>
                      <a:endParaRPr lang="en-US" dirty="0"/>
                    </a:p>
                    <a:p>
                      <a:pPr lvl="1">
                        <a:lnSpc>
                          <a:spcPct val="100000"/>
                        </a:lnSpc>
                        <a:spcBef>
                          <a:spcPts val="0"/>
                        </a:spcBef>
                      </a:pPr>
                      <a:r>
                        <a:rPr lang="en-US" dirty="0"/>
                        <a:t>Meds/allergies</a:t>
                      </a:r>
                    </a:p>
                    <a:p>
                      <a:pPr lvl="1">
                        <a:lnSpc>
                          <a:spcPct val="100000"/>
                        </a:lnSpc>
                        <a:spcBef>
                          <a:spcPts val="0"/>
                        </a:spcBef>
                      </a:pPr>
                      <a:r>
                        <a:rPr lang="en-US" dirty="0"/>
                        <a:t>Preventative </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FHx</a:t>
                      </a:r>
                      <a:endParaRPr lang="en-US" dirty="0"/>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SHx</a:t>
                      </a:r>
                      <a:endParaRPr lang="en-US" dirty="0"/>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ROS</a:t>
                      </a:r>
                    </a:p>
                    <a:p>
                      <a:endParaRPr lang="en-US" dirty="0"/>
                    </a:p>
                  </a:txBody>
                  <a:tcPr/>
                </a:tc>
                <a:extLst>
                  <a:ext uri="{0D108BD9-81ED-4DB2-BD59-A6C34878D82A}">
                    <a16:rowId xmlns:a16="http://schemas.microsoft.com/office/drawing/2014/main" val="3581098953"/>
                  </a:ext>
                </a:extLst>
              </a:tr>
            </a:tbl>
          </a:graphicData>
        </a:graphic>
      </p:graphicFrame>
      <p:sp>
        <p:nvSpPr>
          <p:cNvPr id="15" name="Right Arrow 14"/>
          <p:cNvSpPr/>
          <p:nvPr/>
        </p:nvSpPr>
        <p:spPr>
          <a:xfrm>
            <a:off x="2914591" y="1839152"/>
            <a:ext cx="611945"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2451495193"/>
              </p:ext>
            </p:extLst>
          </p:nvPr>
        </p:nvGraphicFramePr>
        <p:xfrm>
          <a:off x="5043269" y="1061659"/>
          <a:ext cx="3882682" cy="3286199"/>
        </p:xfrm>
        <a:graphic>
          <a:graphicData uri="http://schemas.openxmlformats.org/drawingml/2006/table">
            <a:tbl>
              <a:tblPr bandRow="1">
                <a:tableStyleId>{35758FB7-9AC5-4552-8A53-C91805E547FA}</a:tableStyleId>
              </a:tblPr>
              <a:tblGrid>
                <a:gridCol w="3882682">
                  <a:extLst>
                    <a:ext uri="{9D8B030D-6E8A-4147-A177-3AD203B41FA5}">
                      <a16:colId xmlns:a16="http://schemas.microsoft.com/office/drawing/2014/main" val="234587240"/>
                    </a:ext>
                  </a:extLst>
                </a:gridCol>
              </a:tblGrid>
              <a:tr h="670343">
                <a:tc>
                  <a:txBody>
                    <a:bodyPr/>
                    <a:lstStyle/>
                    <a:p>
                      <a:pPr>
                        <a:lnSpc>
                          <a:spcPct val="100000"/>
                        </a:lnSpc>
                      </a:pPr>
                      <a:r>
                        <a:rPr lang="en-US" dirty="0"/>
                        <a:t>Better characterize</a:t>
                      </a:r>
                      <a:r>
                        <a:rPr lang="en-US" baseline="0" dirty="0"/>
                        <a:t> pain</a:t>
                      </a:r>
                      <a:endParaRPr lang="en-US" sz="800" dirty="0"/>
                    </a:p>
                    <a:p>
                      <a:endParaRPr lang="en-US" dirty="0"/>
                    </a:p>
                  </a:txBody>
                  <a:tcPr/>
                </a:tc>
                <a:extLst>
                  <a:ext uri="{0D108BD9-81ED-4DB2-BD59-A6C34878D82A}">
                    <a16:rowId xmlns:a16="http://schemas.microsoft.com/office/drawing/2014/main" val="1652693346"/>
                  </a:ext>
                </a:extLst>
              </a:tr>
              <a:tr h="1061376">
                <a:tc>
                  <a:txBody>
                    <a:bodyPr/>
                    <a:lstStyle/>
                    <a:p>
                      <a:pPr>
                        <a:lnSpc>
                          <a:spcPct val="100000"/>
                        </a:lnSpc>
                      </a:pPr>
                      <a:r>
                        <a:rPr lang="en-US" dirty="0"/>
                        <a:t>Reflux, biliary colic, diverticulitis</a:t>
                      </a:r>
                    </a:p>
                    <a:p>
                      <a:pPr>
                        <a:lnSpc>
                          <a:spcPct val="100000"/>
                        </a:lnSpc>
                      </a:pPr>
                      <a:r>
                        <a:rPr lang="en-US" dirty="0"/>
                        <a:t>Abdominal surgeries</a:t>
                      </a:r>
                    </a:p>
                    <a:p>
                      <a:pPr>
                        <a:lnSpc>
                          <a:spcPct val="100000"/>
                        </a:lnSpc>
                      </a:pPr>
                      <a:r>
                        <a:rPr lang="en-US" dirty="0"/>
                        <a:t>Meds: antacids, NSAIDS</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FHx</a:t>
                      </a:r>
                      <a:r>
                        <a:rPr lang="en-US" dirty="0"/>
                        <a:t>- NA</a:t>
                      </a:r>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SHx</a:t>
                      </a:r>
                      <a:r>
                        <a:rPr lang="en-US" dirty="0"/>
                        <a:t>- smoking, ETOH</a:t>
                      </a:r>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ROS</a:t>
                      </a:r>
                    </a:p>
                    <a:p>
                      <a:endParaRPr lang="en-US" dirty="0"/>
                    </a:p>
                  </a:txBody>
                  <a:tcPr/>
                </a:tc>
                <a:extLst>
                  <a:ext uri="{0D108BD9-81ED-4DB2-BD59-A6C34878D82A}">
                    <a16:rowId xmlns:a16="http://schemas.microsoft.com/office/drawing/2014/main" val="3581098953"/>
                  </a:ext>
                </a:extLst>
              </a:tr>
            </a:tbl>
          </a:graphicData>
        </a:graphic>
      </p:graphicFrame>
      <p:sp>
        <p:nvSpPr>
          <p:cNvPr id="18" name="TextBox 17"/>
          <p:cNvSpPr txBox="1"/>
          <p:nvPr/>
        </p:nvSpPr>
        <p:spPr>
          <a:xfrm>
            <a:off x="2331763" y="2444063"/>
            <a:ext cx="1816523" cy="2246769"/>
          </a:xfrm>
          <a:prstGeom prst="rect">
            <a:avLst/>
          </a:prstGeom>
          <a:noFill/>
        </p:spPr>
        <p:txBody>
          <a:bodyPr wrap="none" rtlCol="0">
            <a:spAutoFit/>
          </a:bodyPr>
          <a:lstStyle/>
          <a:p>
            <a:pPr algn="ctr"/>
            <a:r>
              <a:rPr lang="en-US" dirty="0" err="1"/>
              <a:t>DDx</a:t>
            </a:r>
            <a:endParaRPr lang="en-US" dirty="0"/>
          </a:p>
          <a:p>
            <a:pPr algn="ctr"/>
            <a:r>
              <a:rPr lang="en-US" dirty="0" err="1"/>
              <a:t>Cholecystitis</a:t>
            </a:r>
            <a:endParaRPr lang="en-US" dirty="0"/>
          </a:p>
          <a:p>
            <a:pPr algn="ctr"/>
            <a:r>
              <a:rPr lang="en-US" dirty="0"/>
              <a:t>Pancreatitis</a:t>
            </a:r>
          </a:p>
          <a:p>
            <a:pPr algn="ctr"/>
            <a:r>
              <a:rPr lang="en-US" dirty="0"/>
              <a:t>Cholangitis</a:t>
            </a:r>
          </a:p>
          <a:p>
            <a:pPr algn="ctr"/>
            <a:r>
              <a:rPr lang="en-US" dirty="0"/>
              <a:t>PUD</a:t>
            </a:r>
          </a:p>
          <a:p>
            <a:pPr algn="ctr"/>
            <a:r>
              <a:rPr lang="en-US" dirty="0"/>
              <a:t>Appendicitis</a:t>
            </a:r>
          </a:p>
          <a:p>
            <a:pPr algn="ctr"/>
            <a:r>
              <a:rPr lang="en-US" dirty="0"/>
              <a:t>Diverticulitis</a:t>
            </a:r>
          </a:p>
          <a:p>
            <a:pPr algn="ctr"/>
            <a:r>
              <a:rPr lang="en-US" dirty="0"/>
              <a:t>Bowel obstruction</a:t>
            </a:r>
          </a:p>
          <a:p>
            <a:pPr algn="ctr"/>
            <a:r>
              <a:rPr lang="en-US" dirty="0"/>
              <a:t>Hernia</a:t>
            </a:r>
          </a:p>
          <a:p>
            <a:pPr algn="ctr"/>
            <a:r>
              <a:rPr lang="en-US" dirty="0"/>
              <a:t>Mesenteric ischemia</a:t>
            </a:r>
          </a:p>
        </p:txBody>
      </p:sp>
    </p:spTree>
    <p:extLst>
      <p:ext uri="{BB962C8B-B14F-4D97-AF65-F5344CB8AC3E}">
        <p14:creationId xmlns:p14="http://schemas.microsoft.com/office/powerpoint/2010/main" val="4036252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Text Placeholder 2"/>
          <p:cNvSpPr>
            <a:spLocks noGrp="1"/>
          </p:cNvSpPr>
          <p:nvPr>
            <p:ph type="body" idx="1"/>
          </p:nvPr>
        </p:nvSpPr>
        <p:spPr/>
        <p:txBody>
          <a:bodyPr/>
          <a:lstStyle/>
          <a:p>
            <a:pPr lvl="0" fontAlgn="base">
              <a:lnSpc>
                <a:spcPct val="100000"/>
              </a:lnSpc>
            </a:pPr>
            <a:r>
              <a:rPr lang="en-US" dirty="0"/>
              <a:t>Started suddenly, progressively worse over time, associated with some nausea, sweats, chills, subjective fever</a:t>
            </a:r>
          </a:p>
          <a:p>
            <a:pPr lvl="0" fontAlgn="base">
              <a:lnSpc>
                <a:spcPct val="100000"/>
              </a:lnSpc>
            </a:pPr>
            <a:r>
              <a:rPr lang="en-US" dirty="0"/>
              <a:t>Has never had anything like this before </a:t>
            </a:r>
          </a:p>
          <a:p>
            <a:pPr lvl="0" fontAlgn="base">
              <a:lnSpc>
                <a:spcPct val="100000"/>
              </a:lnSpc>
            </a:pPr>
            <a:r>
              <a:rPr lang="en-US" dirty="0" err="1"/>
              <a:t>PMhx</a:t>
            </a:r>
            <a:r>
              <a:rPr lang="en-US" dirty="0"/>
              <a:t>/</a:t>
            </a:r>
            <a:r>
              <a:rPr lang="en-US" dirty="0" err="1"/>
              <a:t>PsHx</a:t>
            </a:r>
            <a:endParaRPr lang="en-US" dirty="0"/>
          </a:p>
          <a:p>
            <a:pPr lvl="1" fontAlgn="base">
              <a:lnSpc>
                <a:spcPct val="100000"/>
              </a:lnSpc>
              <a:spcBef>
                <a:spcPts val="0"/>
              </a:spcBef>
            </a:pPr>
            <a:r>
              <a:rPr lang="en-US" dirty="0"/>
              <a:t>Was told he has gallstones</a:t>
            </a:r>
          </a:p>
          <a:p>
            <a:pPr lvl="1" fontAlgn="base">
              <a:lnSpc>
                <a:spcPct val="100000"/>
              </a:lnSpc>
              <a:spcBef>
                <a:spcPts val="0"/>
              </a:spcBef>
            </a:pPr>
            <a:r>
              <a:rPr lang="en-US" dirty="0"/>
              <a:t>Occasionally takes tums for heartburn</a:t>
            </a:r>
          </a:p>
          <a:p>
            <a:pPr lvl="1" fontAlgn="base">
              <a:lnSpc>
                <a:spcPct val="100000"/>
              </a:lnSpc>
              <a:spcBef>
                <a:spcPts val="0"/>
              </a:spcBef>
            </a:pPr>
            <a:r>
              <a:rPr lang="en-US" dirty="0"/>
              <a:t>Takes ibuprofen for arthritis (“lots”)</a:t>
            </a:r>
          </a:p>
          <a:p>
            <a:pPr lvl="1" fontAlgn="base">
              <a:lnSpc>
                <a:spcPct val="100000"/>
              </a:lnSpc>
              <a:spcBef>
                <a:spcPts val="0"/>
              </a:spcBef>
            </a:pPr>
            <a:r>
              <a:rPr lang="en-US" dirty="0"/>
              <a:t>s/p L inguinal hernia repair</a:t>
            </a:r>
          </a:p>
          <a:p>
            <a:pPr lvl="1" fontAlgn="base">
              <a:lnSpc>
                <a:spcPct val="100000"/>
              </a:lnSpc>
              <a:spcBef>
                <a:spcPts val="0"/>
              </a:spcBef>
            </a:pPr>
            <a:r>
              <a:rPr lang="en-US" dirty="0"/>
              <a:t>Remainder of history non contributory</a:t>
            </a:r>
          </a:p>
          <a:p>
            <a:pPr lvl="0" fontAlgn="base">
              <a:lnSpc>
                <a:spcPct val="100000"/>
              </a:lnSpc>
            </a:pPr>
            <a:r>
              <a:rPr lang="en-US" dirty="0"/>
              <a:t>No other meds, no allergies, drinks socially</a:t>
            </a:r>
          </a:p>
          <a:p>
            <a:endParaRPr lang="en-US" dirty="0"/>
          </a:p>
        </p:txBody>
      </p:sp>
    </p:spTree>
    <p:extLst>
      <p:ext uri="{BB962C8B-B14F-4D97-AF65-F5344CB8AC3E}">
        <p14:creationId xmlns:p14="http://schemas.microsoft.com/office/powerpoint/2010/main" val="124503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p>
        </p:txBody>
      </p:sp>
      <p:graphicFrame>
        <p:nvGraphicFramePr>
          <p:cNvPr id="11" name="Table 10"/>
          <p:cNvGraphicFramePr>
            <a:graphicFrameLocks noGrp="1"/>
          </p:cNvGraphicFramePr>
          <p:nvPr>
            <p:extLst>
              <p:ext uri="{D42A27DB-BD31-4B8C-83A1-F6EECF244321}">
                <p14:modId xmlns:p14="http://schemas.microsoft.com/office/powerpoint/2010/main" val="2060461446"/>
              </p:ext>
            </p:extLst>
          </p:nvPr>
        </p:nvGraphicFramePr>
        <p:xfrm>
          <a:off x="311700" y="1030066"/>
          <a:ext cx="1645194" cy="3984036"/>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Vitals</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Neuro</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HEENT</a:t>
                      </a:r>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Chest</a:t>
                      </a:r>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Abdomen</a:t>
                      </a:r>
                    </a:p>
                    <a:p>
                      <a:endParaRPr lang="en-US" dirty="0"/>
                    </a:p>
                  </a:txBody>
                  <a:tcPr/>
                </a:tc>
                <a:extLst>
                  <a:ext uri="{0D108BD9-81ED-4DB2-BD59-A6C34878D82A}">
                    <a16:rowId xmlns:a16="http://schemas.microsoft.com/office/drawing/2014/main" val="3581098953"/>
                  </a:ext>
                </a:extLst>
              </a:tr>
              <a:tr h="474826">
                <a:tc>
                  <a:txBody>
                    <a:bodyPr/>
                    <a:lstStyle/>
                    <a:p>
                      <a:r>
                        <a:rPr lang="en-US" dirty="0"/>
                        <a:t>Vascular</a:t>
                      </a:r>
                    </a:p>
                  </a:txBody>
                  <a:tcPr/>
                </a:tc>
                <a:extLst>
                  <a:ext uri="{0D108BD9-81ED-4DB2-BD59-A6C34878D82A}">
                    <a16:rowId xmlns:a16="http://schemas.microsoft.com/office/drawing/2014/main" val="1129692693"/>
                  </a:ext>
                </a:extLst>
              </a:tr>
              <a:tr h="474826">
                <a:tc>
                  <a:txBody>
                    <a:bodyPr/>
                    <a:lstStyle/>
                    <a:p>
                      <a:r>
                        <a:rPr lang="en-US" dirty="0"/>
                        <a:t>Musculoskeletal /skin</a:t>
                      </a:r>
                    </a:p>
                  </a:txBody>
                  <a:tcPr/>
                </a:tc>
                <a:extLst>
                  <a:ext uri="{0D108BD9-81ED-4DB2-BD59-A6C34878D82A}">
                    <a16:rowId xmlns:a16="http://schemas.microsoft.com/office/drawing/2014/main" val="3922461058"/>
                  </a:ext>
                </a:extLst>
              </a:tr>
              <a:tr h="474826">
                <a:tc>
                  <a:txBody>
                    <a:bodyPr/>
                    <a:lstStyle/>
                    <a:p>
                      <a:r>
                        <a:rPr lang="en-US" dirty="0"/>
                        <a:t>Genital/rectal</a:t>
                      </a:r>
                    </a:p>
                  </a:txBody>
                  <a:tcPr/>
                </a:tc>
                <a:extLst>
                  <a:ext uri="{0D108BD9-81ED-4DB2-BD59-A6C34878D82A}">
                    <a16:rowId xmlns:a16="http://schemas.microsoft.com/office/drawing/2014/main" val="2622206029"/>
                  </a:ext>
                </a:extLst>
              </a:tr>
            </a:tbl>
          </a:graphicData>
        </a:graphic>
      </p:graphicFrame>
      <p:sp>
        <p:nvSpPr>
          <p:cNvPr id="12" name="Right Arrow 11"/>
          <p:cNvSpPr/>
          <p:nvPr/>
        </p:nvSpPr>
        <p:spPr>
          <a:xfrm>
            <a:off x="3481392" y="2279406"/>
            <a:ext cx="956603"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51431" y="2767333"/>
            <a:ext cx="1816523" cy="2246769"/>
          </a:xfrm>
          <a:prstGeom prst="rect">
            <a:avLst/>
          </a:prstGeom>
          <a:noFill/>
        </p:spPr>
        <p:txBody>
          <a:bodyPr wrap="none" rtlCol="0">
            <a:spAutoFit/>
          </a:bodyPr>
          <a:lstStyle/>
          <a:p>
            <a:pPr algn="ctr"/>
            <a:r>
              <a:rPr lang="en-US" dirty="0" err="1"/>
              <a:t>DDx</a:t>
            </a:r>
            <a:endParaRPr lang="en-US" dirty="0"/>
          </a:p>
          <a:p>
            <a:pPr algn="ctr"/>
            <a:r>
              <a:rPr lang="en-US" dirty="0" err="1"/>
              <a:t>Cholecystitis</a:t>
            </a:r>
            <a:endParaRPr lang="en-US" dirty="0"/>
          </a:p>
          <a:p>
            <a:pPr algn="ctr"/>
            <a:r>
              <a:rPr lang="en-US" dirty="0"/>
              <a:t>Pancreatitis</a:t>
            </a:r>
          </a:p>
          <a:p>
            <a:pPr algn="ctr"/>
            <a:r>
              <a:rPr lang="en-US" dirty="0"/>
              <a:t>Cholangitis</a:t>
            </a:r>
          </a:p>
          <a:p>
            <a:pPr algn="ctr"/>
            <a:r>
              <a:rPr lang="en-US" dirty="0"/>
              <a:t>PUD</a:t>
            </a:r>
          </a:p>
          <a:p>
            <a:pPr algn="ctr"/>
            <a:r>
              <a:rPr lang="en-US" dirty="0"/>
              <a:t>Appendicitis</a:t>
            </a:r>
          </a:p>
          <a:p>
            <a:pPr algn="ctr"/>
            <a:r>
              <a:rPr lang="en-US" dirty="0"/>
              <a:t>Diverticulitis</a:t>
            </a:r>
          </a:p>
          <a:p>
            <a:pPr algn="ctr"/>
            <a:r>
              <a:rPr lang="en-US" dirty="0"/>
              <a:t>Bowel obstruction</a:t>
            </a:r>
          </a:p>
          <a:p>
            <a:pPr algn="ctr"/>
            <a:r>
              <a:rPr lang="en-US" dirty="0"/>
              <a:t>Hernia</a:t>
            </a:r>
          </a:p>
          <a:p>
            <a:pPr algn="ctr"/>
            <a:r>
              <a:rPr lang="en-US" dirty="0"/>
              <a:t>Mesenteric ischemia</a:t>
            </a:r>
          </a:p>
        </p:txBody>
      </p:sp>
    </p:spTree>
    <p:extLst>
      <p:ext uri="{BB962C8B-B14F-4D97-AF65-F5344CB8AC3E}">
        <p14:creationId xmlns:p14="http://schemas.microsoft.com/office/powerpoint/2010/main" val="4012990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p>
        </p:txBody>
      </p:sp>
      <p:graphicFrame>
        <p:nvGraphicFramePr>
          <p:cNvPr id="11" name="Table 10"/>
          <p:cNvGraphicFramePr>
            <a:graphicFrameLocks noGrp="1"/>
          </p:cNvGraphicFramePr>
          <p:nvPr>
            <p:extLst>
              <p:ext uri="{D42A27DB-BD31-4B8C-83A1-F6EECF244321}">
                <p14:modId xmlns:p14="http://schemas.microsoft.com/office/powerpoint/2010/main" val="2060461446"/>
              </p:ext>
            </p:extLst>
          </p:nvPr>
        </p:nvGraphicFramePr>
        <p:xfrm>
          <a:off x="311700" y="1030066"/>
          <a:ext cx="1645194" cy="3984036"/>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Vitals</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Neuro</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HEENT</a:t>
                      </a:r>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Chest</a:t>
                      </a:r>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Abdomen</a:t>
                      </a:r>
                    </a:p>
                    <a:p>
                      <a:endParaRPr lang="en-US" dirty="0"/>
                    </a:p>
                  </a:txBody>
                  <a:tcPr/>
                </a:tc>
                <a:extLst>
                  <a:ext uri="{0D108BD9-81ED-4DB2-BD59-A6C34878D82A}">
                    <a16:rowId xmlns:a16="http://schemas.microsoft.com/office/drawing/2014/main" val="3581098953"/>
                  </a:ext>
                </a:extLst>
              </a:tr>
              <a:tr h="474826">
                <a:tc>
                  <a:txBody>
                    <a:bodyPr/>
                    <a:lstStyle/>
                    <a:p>
                      <a:r>
                        <a:rPr lang="en-US" dirty="0"/>
                        <a:t>Vascular</a:t>
                      </a:r>
                    </a:p>
                  </a:txBody>
                  <a:tcPr/>
                </a:tc>
                <a:extLst>
                  <a:ext uri="{0D108BD9-81ED-4DB2-BD59-A6C34878D82A}">
                    <a16:rowId xmlns:a16="http://schemas.microsoft.com/office/drawing/2014/main" val="1129692693"/>
                  </a:ext>
                </a:extLst>
              </a:tr>
              <a:tr h="474826">
                <a:tc>
                  <a:txBody>
                    <a:bodyPr/>
                    <a:lstStyle/>
                    <a:p>
                      <a:r>
                        <a:rPr lang="en-US" dirty="0"/>
                        <a:t>Musculoskeletal /skin</a:t>
                      </a:r>
                    </a:p>
                  </a:txBody>
                  <a:tcPr/>
                </a:tc>
                <a:extLst>
                  <a:ext uri="{0D108BD9-81ED-4DB2-BD59-A6C34878D82A}">
                    <a16:rowId xmlns:a16="http://schemas.microsoft.com/office/drawing/2014/main" val="3922461058"/>
                  </a:ext>
                </a:extLst>
              </a:tr>
              <a:tr h="474826">
                <a:tc>
                  <a:txBody>
                    <a:bodyPr/>
                    <a:lstStyle/>
                    <a:p>
                      <a:r>
                        <a:rPr lang="en-US" dirty="0"/>
                        <a:t>Genital/rectal</a:t>
                      </a:r>
                    </a:p>
                  </a:txBody>
                  <a:tcPr/>
                </a:tc>
                <a:extLst>
                  <a:ext uri="{0D108BD9-81ED-4DB2-BD59-A6C34878D82A}">
                    <a16:rowId xmlns:a16="http://schemas.microsoft.com/office/drawing/2014/main" val="2622206029"/>
                  </a:ext>
                </a:extLst>
              </a:tr>
            </a:tbl>
          </a:graphicData>
        </a:graphic>
      </p:graphicFrame>
      <p:sp>
        <p:nvSpPr>
          <p:cNvPr id="12" name="Right Arrow 11"/>
          <p:cNvSpPr/>
          <p:nvPr/>
        </p:nvSpPr>
        <p:spPr>
          <a:xfrm>
            <a:off x="3481392" y="2279406"/>
            <a:ext cx="956603"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51432" y="2845359"/>
            <a:ext cx="1816523" cy="2246769"/>
          </a:xfrm>
          <a:prstGeom prst="rect">
            <a:avLst/>
          </a:prstGeom>
          <a:noFill/>
        </p:spPr>
        <p:txBody>
          <a:bodyPr wrap="none" rtlCol="0">
            <a:spAutoFit/>
          </a:bodyPr>
          <a:lstStyle/>
          <a:p>
            <a:pPr algn="ctr"/>
            <a:r>
              <a:rPr lang="en-US" dirty="0" err="1"/>
              <a:t>DDx</a:t>
            </a:r>
            <a:endParaRPr lang="en-US" dirty="0"/>
          </a:p>
          <a:p>
            <a:pPr algn="ctr"/>
            <a:r>
              <a:rPr lang="en-US" dirty="0" err="1"/>
              <a:t>Cholecystitis</a:t>
            </a:r>
            <a:endParaRPr lang="en-US" dirty="0"/>
          </a:p>
          <a:p>
            <a:pPr algn="ctr"/>
            <a:r>
              <a:rPr lang="en-US" dirty="0"/>
              <a:t>Pancreatitis</a:t>
            </a:r>
          </a:p>
          <a:p>
            <a:pPr algn="ctr"/>
            <a:r>
              <a:rPr lang="en-US" dirty="0"/>
              <a:t>Cholangitis</a:t>
            </a:r>
          </a:p>
          <a:p>
            <a:pPr algn="ctr"/>
            <a:r>
              <a:rPr lang="en-US" dirty="0"/>
              <a:t>PUD</a:t>
            </a:r>
          </a:p>
          <a:p>
            <a:pPr algn="ctr"/>
            <a:r>
              <a:rPr lang="en-US" dirty="0"/>
              <a:t>Appendicitis</a:t>
            </a:r>
          </a:p>
          <a:p>
            <a:pPr algn="ctr"/>
            <a:r>
              <a:rPr lang="en-US" dirty="0"/>
              <a:t>Diverticulitis</a:t>
            </a:r>
          </a:p>
          <a:p>
            <a:pPr algn="ctr"/>
            <a:r>
              <a:rPr lang="en-US" dirty="0"/>
              <a:t>Bowel obstruction</a:t>
            </a:r>
          </a:p>
          <a:p>
            <a:pPr algn="ctr"/>
            <a:r>
              <a:rPr lang="en-US" dirty="0"/>
              <a:t>Hernia</a:t>
            </a:r>
          </a:p>
          <a:p>
            <a:pPr algn="ctr"/>
            <a:r>
              <a:rPr lang="en-US" dirty="0"/>
              <a:t>Mesenteric ischemia</a:t>
            </a:r>
          </a:p>
        </p:txBody>
      </p:sp>
      <p:graphicFrame>
        <p:nvGraphicFramePr>
          <p:cNvPr id="15" name="Table 14"/>
          <p:cNvGraphicFramePr>
            <a:graphicFrameLocks noGrp="1"/>
          </p:cNvGraphicFramePr>
          <p:nvPr>
            <p:extLst>
              <p:ext uri="{D42A27DB-BD31-4B8C-83A1-F6EECF244321}">
                <p14:modId xmlns:p14="http://schemas.microsoft.com/office/powerpoint/2010/main" val="2127600099"/>
              </p:ext>
            </p:extLst>
          </p:nvPr>
        </p:nvGraphicFramePr>
        <p:xfrm>
          <a:off x="5962494" y="2029098"/>
          <a:ext cx="1645194" cy="992986"/>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Abdomen</a:t>
                      </a:r>
                    </a:p>
                    <a:p>
                      <a:endParaRPr lang="en-US" dirty="0"/>
                    </a:p>
                  </a:txBody>
                  <a:tcPr/>
                </a:tc>
                <a:extLst>
                  <a:ext uri="{0D108BD9-81ED-4DB2-BD59-A6C34878D82A}">
                    <a16:rowId xmlns:a16="http://schemas.microsoft.com/office/drawing/2014/main" val="3581098953"/>
                  </a:ext>
                </a:extLst>
              </a:tr>
              <a:tr h="474826">
                <a:tc>
                  <a:txBody>
                    <a:bodyPr/>
                    <a:lstStyle/>
                    <a:p>
                      <a:r>
                        <a:rPr lang="en-US" dirty="0"/>
                        <a:t>Genital/rectal</a:t>
                      </a:r>
                    </a:p>
                  </a:txBody>
                  <a:tcPr/>
                </a:tc>
                <a:extLst>
                  <a:ext uri="{0D108BD9-81ED-4DB2-BD59-A6C34878D82A}">
                    <a16:rowId xmlns:a16="http://schemas.microsoft.com/office/drawing/2014/main" val="2622206029"/>
                  </a:ext>
                </a:extLst>
              </a:tr>
            </a:tbl>
          </a:graphicData>
        </a:graphic>
      </p:graphicFrame>
      <p:sp>
        <p:nvSpPr>
          <p:cNvPr id="7" name="TextBox 6"/>
          <p:cNvSpPr txBox="1"/>
          <p:nvPr/>
        </p:nvSpPr>
        <p:spPr>
          <a:xfrm>
            <a:off x="5360737" y="1146712"/>
            <a:ext cx="2848708" cy="523220"/>
          </a:xfrm>
          <a:prstGeom prst="rect">
            <a:avLst/>
          </a:prstGeom>
          <a:noFill/>
        </p:spPr>
        <p:txBody>
          <a:bodyPr wrap="square" rtlCol="0">
            <a:spAutoFit/>
          </a:bodyPr>
          <a:lstStyle/>
          <a:p>
            <a:r>
              <a:rPr lang="en-US" dirty="0"/>
              <a:t>“I would do a full physical exam but focus on the…”</a:t>
            </a:r>
          </a:p>
        </p:txBody>
      </p:sp>
    </p:spTree>
    <p:extLst>
      <p:ext uri="{BB962C8B-B14F-4D97-AF65-F5344CB8AC3E}">
        <p14:creationId xmlns:p14="http://schemas.microsoft.com/office/powerpoint/2010/main" val="3215009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t>
            </a:r>
          </a:p>
        </p:txBody>
      </p:sp>
      <p:sp>
        <p:nvSpPr>
          <p:cNvPr id="3" name="Text Placeholder 2"/>
          <p:cNvSpPr>
            <a:spLocks noGrp="1"/>
          </p:cNvSpPr>
          <p:nvPr>
            <p:ph type="body" idx="1"/>
          </p:nvPr>
        </p:nvSpPr>
        <p:spPr/>
        <p:txBody>
          <a:bodyPr/>
          <a:lstStyle/>
          <a:p>
            <a:r>
              <a:rPr lang="en-US" dirty="0"/>
              <a:t>Ill appearing male, pale, lethargic, diaphoretic VSS: pulse 115 BP 90/50 Temp 38.5 RR 20</a:t>
            </a:r>
          </a:p>
          <a:p>
            <a:r>
              <a:rPr lang="en-US" dirty="0"/>
              <a:t>Abdomen exam</a:t>
            </a:r>
          </a:p>
          <a:p>
            <a:pPr lvl="1" fontAlgn="base"/>
            <a:r>
              <a:rPr lang="en-US" dirty="0"/>
              <a:t>Firm</a:t>
            </a:r>
          </a:p>
          <a:p>
            <a:pPr lvl="1" fontAlgn="base"/>
            <a:r>
              <a:rPr lang="en-US" dirty="0"/>
              <a:t>+rebound tenderness in epigastrium</a:t>
            </a:r>
          </a:p>
          <a:p>
            <a:pPr lvl="1" fontAlgn="base"/>
            <a:r>
              <a:rPr lang="en-US" dirty="0"/>
              <a:t>Epigastric guarding</a:t>
            </a:r>
          </a:p>
          <a:p>
            <a:r>
              <a:rPr lang="en-US" dirty="0"/>
              <a:t>Remainder of exam negative</a:t>
            </a:r>
          </a:p>
          <a:p>
            <a:endParaRPr lang="en-US" dirty="0"/>
          </a:p>
        </p:txBody>
      </p:sp>
    </p:spTree>
    <p:extLst>
      <p:ext uri="{BB962C8B-B14F-4D97-AF65-F5344CB8AC3E}">
        <p14:creationId xmlns:p14="http://schemas.microsoft.com/office/powerpoint/2010/main" val="2759801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diagnosis pause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7527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graphicFrame>
        <p:nvGraphicFramePr>
          <p:cNvPr id="12" name="Table 11"/>
          <p:cNvGraphicFramePr>
            <a:graphicFrameLocks noGrp="1"/>
          </p:cNvGraphicFramePr>
          <p:nvPr>
            <p:extLst>
              <p:ext uri="{D42A27DB-BD31-4B8C-83A1-F6EECF244321}">
                <p14:modId xmlns:p14="http://schemas.microsoft.com/office/powerpoint/2010/main" val="1263358144"/>
              </p:ext>
            </p:extLst>
          </p:nvPr>
        </p:nvGraphicFramePr>
        <p:xfrm>
          <a:off x="1484504" y="180605"/>
          <a:ext cx="1645194" cy="4847020"/>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CBC</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CMP</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Lipase/amylase</a:t>
                      </a:r>
                    </a:p>
                    <a:p>
                      <a:endParaRPr lang="en-US" dirty="0"/>
                    </a:p>
                  </a:txBody>
                  <a:tcPr/>
                </a:tc>
                <a:extLst>
                  <a:ext uri="{0D108BD9-81ED-4DB2-BD59-A6C34878D82A}">
                    <a16:rowId xmlns:a16="http://schemas.microsoft.com/office/drawing/2014/main" val="2686451509"/>
                  </a:ext>
                </a:extLst>
              </a:tr>
              <a:tr h="474826">
                <a:tc>
                  <a:txBody>
                    <a:bodyPr/>
                    <a:lstStyle/>
                    <a:p>
                      <a:r>
                        <a:rPr lang="en-US" dirty="0"/>
                        <a:t>INR</a:t>
                      </a:r>
                    </a:p>
                  </a:txBody>
                  <a:tcPr/>
                </a:tc>
                <a:extLst>
                  <a:ext uri="{0D108BD9-81ED-4DB2-BD59-A6C34878D82A}">
                    <a16:rowId xmlns:a16="http://schemas.microsoft.com/office/drawing/2014/main" val="3162759437"/>
                  </a:ext>
                </a:extLst>
              </a:tr>
              <a:tr h="474826">
                <a:tc>
                  <a:txBody>
                    <a:bodyPr/>
                    <a:lstStyle/>
                    <a:p>
                      <a:r>
                        <a:rPr lang="en-US" dirty="0"/>
                        <a:t>Lactate</a:t>
                      </a:r>
                    </a:p>
                  </a:txBody>
                  <a:tcPr/>
                </a:tc>
                <a:extLst>
                  <a:ext uri="{0D108BD9-81ED-4DB2-BD59-A6C34878D82A}">
                    <a16:rowId xmlns:a16="http://schemas.microsoft.com/office/drawing/2014/main" val="1460538792"/>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Genetic testing</a:t>
                      </a:r>
                    </a:p>
                  </a:txBody>
                  <a:tcPr/>
                </a:tc>
                <a:extLst>
                  <a:ext uri="{0D108BD9-81ED-4DB2-BD59-A6C34878D82A}">
                    <a16:rowId xmlns:a16="http://schemas.microsoft.com/office/drawing/2014/main" val="349492605"/>
                  </a:ext>
                </a:extLst>
              </a:tr>
              <a:tr h="474826">
                <a:tc>
                  <a:txBody>
                    <a:bodyPr/>
                    <a:lstStyle/>
                    <a:p>
                      <a:r>
                        <a:rPr lang="en-US" dirty="0"/>
                        <a:t>Tumor markers</a:t>
                      </a:r>
                    </a:p>
                  </a:txBody>
                  <a:tcPr/>
                </a:tc>
                <a:extLst>
                  <a:ext uri="{0D108BD9-81ED-4DB2-BD59-A6C34878D82A}">
                    <a16:rowId xmlns:a16="http://schemas.microsoft.com/office/drawing/2014/main" val="3189171028"/>
                  </a:ext>
                </a:extLst>
              </a:tr>
              <a:tr h="474826">
                <a:tc>
                  <a:txBody>
                    <a:bodyPr/>
                    <a:lstStyle/>
                    <a:p>
                      <a:r>
                        <a:rPr lang="en-US" dirty="0"/>
                        <a:t>Urine </a:t>
                      </a:r>
                      <a:r>
                        <a:rPr lang="en-US" dirty="0" err="1"/>
                        <a:t>metanephrines</a:t>
                      </a:r>
                      <a:endParaRPr lang="en-US" dirty="0"/>
                    </a:p>
                  </a:txBody>
                  <a:tcPr/>
                </a:tc>
                <a:extLst>
                  <a:ext uri="{0D108BD9-81ED-4DB2-BD59-A6C34878D82A}">
                    <a16:rowId xmlns:a16="http://schemas.microsoft.com/office/drawing/2014/main" val="2402398806"/>
                  </a:ext>
                </a:extLst>
              </a:tr>
              <a:tr h="474826">
                <a:tc>
                  <a:txBody>
                    <a:bodyPr/>
                    <a:lstStyle/>
                    <a:p>
                      <a:r>
                        <a:rPr lang="en-US" dirty="0"/>
                        <a:t>TSH, FT4</a:t>
                      </a:r>
                    </a:p>
                  </a:txBody>
                  <a:tcPr/>
                </a:tc>
                <a:extLst>
                  <a:ext uri="{0D108BD9-81ED-4DB2-BD59-A6C34878D82A}">
                    <a16:rowId xmlns:a16="http://schemas.microsoft.com/office/drawing/2014/main" val="1228075131"/>
                  </a:ext>
                </a:extLst>
              </a:tr>
              <a:tr h="474826">
                <a:tc>
                  <a:txBody>
                    <a:bodyPr/>
                    <a:lstStyle/>
                    <a:p>
                      <a:r>
                        <a:rPr lang="en-US" dirty="0"/>
                        <a:t>PTH</a:t>
                      </a:r>
                    </a:p>
                  </a:txBody>
                  <a:tcPr/>
                </a:tc>
                <a:extLst>
                  <a:ext uri="{0D108BD9-81ED-4DB2-BD59-A6C34878D82A}">
                    <a16:rowId xmlns:a16="http://schemas.microsoft.com/office/drawing/2014/main" val="2613422454"/>
                  </a:ext>
                </a:extLst>
              </a:tr>
            </a:tbl>
          </a:graphicData>
        </a:graphic>
      </p:graphicFrame>
      <p:sp>
        <p:nvSpPr>
          <p:cNvPr id="13" name="Right Arrow 12"/>
          <p:cNvSpPr/>
          <p:nvPr/>
        </p:nvSpPr>
        <p:spPr>
          <a:xfrm>
            <a:off x="3435769" y="2111746"/>
            <a:ext cx="1349878"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86483" y="2661825"/>
            <a:ext cx="1955985" cy="2246769"/>
          </a:xfrm>
          <a:prstGeom prst="rect">
            <a:avLst/>
          </a:prstGeom>
          <a:solidFill>
            <a:schemeClr val="lt1"/>
          </a:solidFill>
        </p:spPr>
        <p:txBody>
          <a:bodyPr wrap="none" rtlCol="0">
            <a:spAutoFit/>
          </a:bodyPr>
          <a:lstStyle/>
          <a:p>
            <a:pPr algn="ctr"/>
            <a:r>
              <a:rPr lang="en-US" dirty="0" err="1"/>
              <a:t>DDx</a:t>
            </a:r>
            <a:endParaRPr lang="en-US" dirty="0"/>
          </a:p>
          <a:p>
            <a:pPr algn="ctr"/>
            <a:r>
              <a:rPr lang="en-US" dirty="0" err="1"/>
              <a:t>Cholecystitis</a:t>
            </a:r>
            <a:endParaRPr lang="en-US" dirty="0"/>
          </a:p>
          <a:p>
            <a:pPr algn="ctr"/>
            <a:r>
              <a:rPr lang="en-US" dirty="0"/>
              <a:t>Pancreatitis</a:t>
            </a:r>
          </a:p>
          <a:p>
            <a:pPr algn="ctr"/>
            <a:r>
              <a:rPr lang="en-US" dirty="0"/>
              <a:t>Cholangitis</a:t>
            </a:r>
          </a:p>
          <a:p>
            <a:pPr algn="ctr"/>
            <a:r>
              <a:rPr lang="en-US" dirty="0"/>
              <a:t>PUD</a:t>
            </a:r>
          </a:p>
          <a:p>
            <a:pPr algn="ctr"/>
            <a:r>
              <a:rPr lang="en-US" b="1" dirty="0">
                <a:solidFill>
                  <a:srgbClr val="FF0000"/>
                </a:solidFill>
              </a:rPr>
              <a:t>↓ </a:t>
            </a:r>
            <a:r>
              <a:rPr lang="en-US" dirty="0"/>
              <a:t>Appendicitis</a:t>
            </a:r>
          </a:p>
          <a:p>
            <a:pPr algn="ctr"/>
            <a:r>
              <a:rPr lang="en-US" b="1" dirty="0">
                <a:solidFill>
                  <a:srgbClr val="FF0000"/>
                </a:solidFill>
              </a:rPr>
              <a:t>↓ </a:t>
            </a:r>
            <a:r>
              <a:rPr lang="en-US" dirty="0"/>
              <a:t>Diverticulitis</a:t>
            </a:r>
          </a:p>
          <a:p>
            <a:pPr algn="ctr"/>
            <a:r>
              <a:rPr lang="en-US" b="1" dirty="0">
                <a:solidFill>
                  <a:srgbClr val="FF0000"/>
                </a:solidFill>
              </a:rPr>
              <a:t>↓ </a:t>
            </a:r>
            <a:r>
              <a:rPr lang="en-US" dirty="0"/>
              <a:t>Bowel obstruction</a:t>
            </a:r>
          </a:p>
          <a:p>
            <a:pPr algn="ctr"/>
            <a:r>
              <a:rPr lang="en-US" b="1" dirty="0">
                <a:solidFill>
                  <a:srgbClr val="FF0000"/>
                </a:solidFill>
              </a:rPr>
              <a:t>↓ </a:t>
            </a:r>
            <a:r>
              <a:rPr lang="en-US" strike="sngStrike" dirty="0"/>
              <a:t>Hernia</a:t>
            </a:r>
          </a:p>
          <a:p>
            <a:pPr algn="ctr"/>
            <a:r>
              <a:rPr lang="en-US" b="1" dirty="0">
                <a:solidFill>
                  <a:srgbClr val="FF0000"/>
                </a:solidFill>
              </a:rPr>
              <a:t>↓ </a:t>
            </a:r>
            <a:r>
              <a:rPr lang="en-US" dirty="0"/>
              <a:t>Mesenteric ischemia</a:t>
            </a:r>
          </a:p>
        </p:txBody>
      </p:sp>
    </p:spTree>
    <p:extLst>
      <p:ext uri="{BB962C8B-B14F-4D97-AF65-F5344CB8AC3E}">
        <p14:creationId xmlns:p14="http://schemas.microsoft.com/office/powerpoint/2010/main" val="422029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exam content</a:t>
            </a:r>
          </a:p>
        </p:txBody>
      </p:sp>
      <p:pic>
        <p:nvPicPr>
          <p:cNvPr id="3" name="Picture 2"/>
          <p:cNvPicPr>
            <a:picLocks noChangeAspect="1"/>
          </p:cNvPicPr>
          <p:nvPr/>
        </p:nvPicPr>
        <p:blipFill>
          <a:blip r:embed="rId2"/>
          <a:stretch>
            <a:fillRect/>
          </a:stretch>
        </p:blipFill>
        <p:spPr>
          <a:xfrm>
            <a:off x="576470" y="1263432"/>
            <a:ext cx="7733678" cy="3207933"/>
          </a:xfrm>
          <a:prstGeom prst="rect">
            <a:avLst/>
          </a:prstGeom>
        </p:spPr>
      </p:pic>
      <p:sp>
        <p:nvSpPr>
          <p:cNvPr id="4" name="Down Arrow 3"/>
          <p:cNvSpPr/>
          <p:nvPr/>
        </p:nvSpPr>
        <p:spPr>
          <a:xfrm>
            <a:off x="7176052" y="1123122"/>
            <a:ext cx="805070" cy="9044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066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graphicFrame>
        <p:nvGraphicFramePr>
          <p:cNvPr id="12" name="Table 11"/>
          <p:cNvGraphicFramePr>
            <a:graphicFrameLocks noGrp="1"/>
          </p:cNvGraphicFramePr>
          <p:nvPr>
            <p:extLst>
              <p:ext uri="{D42A27DB-BD31-4B8C-83A1-F6EECF244321}">
                <p14:modId xmlns:p14="http://schemas.microsoft.com/office/powerpoint/2010/main" val="1263358144"/>
              </p:ext>
            </p:extLst>
          </p:nvPr>
        </p:nvGraphicFramePr>
        <p:xfrm>
          <a:off x="1484504" y="180605"/>
          <a:ext cx="1645194" cy="4847020"/>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CBC</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CMP</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Lipase/amylase</a:t>
                      </a:r>
                    </a:p>
                    <a:p>
                      <a:endParaRPr lang="en-US" dirty="0"/>
                    </a:p>
                  </a:txBody>
                  <a:tcPr/>
                </a:tc>
                <a:extLst>
                  <a:ext uri="{0D108BD9-81ED-4DB2-BD59-A6C34878D82A}">
                    <a16:rowId xmlns:a16="http://schemas.microsoft.com/office/drawing/2014/main" val="2686451509"/>
                  </a:ext>
                </a:extLst>
              </a:tr>
              <a:tr h="474826">
                <a:tc>
                  <a:txBody>
                    <a:bodyPr/>
                    <a:lstStyle/>
                    <a:p>
                      <a:r>
                        <a:rPr lang="en-US" dirty="0"/>
                        <a:t>INR</a:t>
                      </a:r>
                    </a:p>
                  </a:txBody>
                  <a:tcPr/>
                </a:tc>
                <a:extLst>
                  <a:ext uri="{0D108BD9-81ED-4DB2-BD59-A6C34878D82A}">
                    <a16:rowId xmlns:a16="http://schemas.microsoft.com/office/drawing/2014/main" val="3162759437"/>
                  </a:ext>
                </a:extLst>
              </a:tr>
              <a:tr h="474826">
                <a:tc>
                  <a:txBody>
                    <a:bodyPr/>
                    <a:lstStyle/>
                    <a:p>
                      <a:r>
                        <a:rPr lang="en-US" dirty="0"/>
                        <a:t>Lactate</a:t>
                      </a:r>
                    </a:p>
                  </a:txBody>
                  <a:tcPr/>
                </a:tc>
                <a:extLst>
                  <a:ext uri="{0D108BD9-81ED-4DB2-BD59-A6C34878D82A}">
                    <a16:rowId xmlns:a16="http://schemas.microsoft.com/office/drawing/2014/main" val="1460538792"/>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Genetic testing</a:t>
                      </a:r>
                    </a:p>
                  </a:txBody>
                  <a:tcPr/>
                </a:tc>
                <a:extLst>
                  <a:ext uri="{0D108BD9-81ED-4DB2-BD59-A6C34878D82A}">
                    <a16:rowId xmlns:a16="http://schemas.microsoft.com/office/drawing/2014/main" val="349492605"/>
                  </a:ext>
                </a:extLst>
              </a:tr>
              <a:tr h="474826">
                <a:tc>
                  <a:txBody>
                    <a:bodyPr/>
                    <a:lstStyle/>
                    <a:p>
                      <a:r>
                        <a:rPr lang="en-US" dirty="0"/>
                        <a:t>Tumor markers</a:t>
                      </a:r>
                    </a:p>
                  </a:txBody>
                  <a:tcPr/>
                </a:tc>
                <a:extLst>
                  <a:ext uri="{0D108BD9-81ED-4DB2-BD59-A6C34878D82A}">
                    <a16:rowId xmlns:a16="http://schemas.microsoft.com/office/drawing/2014/main" val="3189171028"/>
                  </a:ext>
                </a:extLst>
              </a:tr>
              <a:tr h="474826">
                <a:tc>
                  <a:txBody>
                    <a:bodyPr/>
                    <a:lstStyle/>
                    <a:p>
                      <a:r>
                        <a:rPr lang="en-US" dirty="0"/>
                        <a:t>Urine </a:t>
                      </a:r>
                      <a:r>
                        <a:rPr lang="en-US" dirty="0" err="1"/>
                        <a:t>metanephrines</a:t>
                      </a:r>
                      <a:endParaRPr lang="en-US" dirty="0"/>
                    </a:p>
                  </a:txBody>
                  <a:tcPr/>
                </a:tc>
                <a:extLst>
                  <a:ext uri="{0D108BD9-81ED-4DB2-BD59-A6C34878D82A}">
                    <a16:rowId xmlns:a16="http://schemas.microsoft.com/office/drawing/2014/main" val="2402398806"/>
                  </a:ext>
                </a:extLst>
              </a:tr>
              <a:tr h="474826">
                <a:tc>
                  <a:txBody>
                    <a:bodyPr/>
                    <a:lstStyle/>
                    <a:p>
                      <a:r>
                        <a:rPr lang="en-US" dirty="0"/>
                        <a:t>TSH, FT4</a:t>
                      </a:r>
                    </a:p>
                  </a:txBody>
                  <a:tcPr/>
                </a:tc>
                <a:extLst>
                  <a:ext uri="{0D108BD9-81ED-4DB2-BD59-A6C34878D82A}">
                    <a16:rowId xmlns:a16="http://schemas.microsoft.com/office/drawing/2014/main" val="1228075131"/>
                  </a:ext>
                </a:extLst>
              </a:tr>
              <a:tr h="474826">
                <a:tc>
                  <a:txBody>
                    <a:bodyPr/>
                    <a:lstStyle/>
                    <a:p>
                      <a:r>
                        <a:rPr lang="en-US" dirty="0"/>
                        <a:t>PTH</a:t>
                      </a:r>
                    </a:p>
                  </a:txBody>
                  <a:tcPr/>
                </a:tc>
                <a:extLst>
                  <a:ext uri="{0D108BD9-81ED-4DB2-BD59-A6C34878D82A}">
                    <a16:rowId xmlns:a16="http://schemas.microsoft.com/office/drawing/2014/main" val="2613422454"/>
                  </a:ext>
                </a:extLst>
              </a:tr>
            </a:tbl>
          </a:graphicData>
        </a:graphic>
      </p:graphicFrame>
      <p:sp>
        <p:nvSpPr>
          <p:cNvPr id="13" name="Right Arrow 12"/>
          <p:cNvSpPr/>
          <p:nvPr/>
        </p:nvSpPr>
        <p:spPr>
          <a:xfrm>
            <a:off x="4120135" y="2111746"/>
            <a:ext cx="1349878"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17081" y="2682927"/>
            <a:ext cx="1955985" cy="2246769"/>
          </a:xfrm>
          <a:prstGeom prst="rect">
            <a:avLst/>
          </a:prstGeom>
          <a:solidFill>
            <a:schemeClr val="lt1"/>
          </a:solidFill>
        </p:spPr>
        <p:txBody>
          <a:bodyPr wrap="none" rtlCol="0">
            <a:spAutoFit/>
          </a:bodyPr>
          <a:lstStyle/>
          <a:p>
            <a:pPr algn="ctr"/>
            <a:r>
              <a:rPr lang="en-US" dirty="0" err="1"/>
              <a:t>DDx</a:t>
            </a:r>
            <a:endParaRPr lang="en-US" dirty="0"/>
          </a:p>
          <a:p>
            <a:pPr algn="ctr"/>
            <a:r>
              <a:rPr lang="en-US" dirty="0" err="1"/>
              <a:t>Cholecystitis</a:t>
            </a:r>
            <a:endParaRPr lang="en-US" dirty="0"/>
          </a:p>
          <a:p>
            <a:pPr algn="ctr"/>
            <a:r>
              <a:rPr lang="en-US" dirty="0"/>
              <a:t>Pancreatitis</a:t>
            </a:r>
          </a:p>
          <a:p>
            <a:pPr algn="ctr"/>
            <a:r>
              <a:rPr lang="en-US" dirty="0"/>
              <a:t>Cholangitis</a:t>
            </a:r>
          </a:p>
          <a:p>
            <a:pPr algn="ctr"/>
            <a:r>
              <a:rPr lang="en-US" dirty="0"/>
              <a:t>PUD</a:t>
            </a:r>
          </a:p>
          <a:p>
            <a:pPr algn="ctr"/>
            <a:r>
              <a:rPr lang="en-US" b="1" dirty="0">
                <a:solidFill>
                  <a:srgbClr val="FF0000"/>
                </a:solidFill>
              </a:rPr>
              <a:t>↓ </a:t>
            </a:r>
            <a:r>
              <a:rPr lang="en-US" dirty="0"/>
              <a:t>Appendicitis</a:t>
            </a:r>
          </a:p>
          <a:p>
            <a:pPr algn="ctr"/>
            <a:r>
              <a:rPr lang="en-US" b="1" dirty="0">
                <a:solidFill>
                  <a:srgbClr val="FF0000"/>
                </a:solidFill>
              </a:rPr>
              <a:t>↓ </a:t>
            </a:r>
            <a:r>
              <a:rPr lang="en-US" dirty="0"/>
              <a:t>Diverticulitis</a:t>
            </a:r>
          </a:p>
          <a:p>
            <a:pPr algn="ctr"/>
            <a:r>
              <a:rPr lang="en-US" b="1" dirty="0">
                <a:solidFill>
                  <a:srgbClr val="FF0000"/>
                </a:solidFill>
              </a:rPr>
              <a:t>↓ </a:t>
            </a:r>
            <a:r>
              <a:rPr lang="en-US" dirty="0"/>
              <a:t>Bowel obstruction</a:t>
            </a:r>
          </a:p>
          <a:p>
            <a:pPr algn="ctr"/>
            <a:r>
              <a:rPr lang="en-US" b="1" dirty="0">
                <a:solidFill>
                  <a:srgbClr val="FF0000"/>
                </a:solidFill>
              </a:rPr>
              <a:t>↓ </a:t>
            </a:r>
            <a:r>
              <a:rPr lang="en-US" strike="sngStrike" dirty="0"/>
              <a:t>Hernia</a:t>
            </a:r>
          </a:p>
          <a:p>
            <a:pPr algn="ctr"/>
            <a:r>
              <a:rPr lang="en-US" b="1" dirty="0">
                <a:solidFill>
                  <a:srgbClr val="FF0000"/>
                </a:solidFill>
              </a:rPr>
              <a:t>↓ </a:t>
            </a:r>
            <a:r>
              <a:rPr lang="en-US" dirty="0"/>
              <a:t>Mesenteric ischemia</a:t>
            </a:r>
          </a:p>
        </p:txBody>
      </p:sp>
      <p:graphicFrame>
        <p:nvGraphicFramePr>
          <p:cNvPr id="6" name="Table 5"/>
          <p:cNvGraphicFramePr>
            <a:graphicFrameLocks noGrp="1"/>
          </p:cNvGraphicFramePr>
          <p:nvPr>
            <p:extLst>
              <p:ext uri="{D42A27DB-BD31-4B8C-83A1-F6EECF244321}">
                <p14:modId xmlns:p14="http://schemas.microsoft.com/office/powerpoint/2010/main" val="4077518041"/>
              </p:ext>
            </p:extLst>
          </p:nvPr>
        </p:nvGraphicFramePr>
        <p:xfrm>
          <a:off x="6460450" y="1518892"/>
          <a:ext cx="1645194" cy="1954730"/>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CBC</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CMP</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Lipase/amylase</a:t>
                      </a:r>
                    </a:p>
                    <a:p>
                      <a:endParaRPr lang="en-US" dirty="0"/>
                    </a:p>
                  </a:txBody>
                  <a:tcPr/>
                </a:tc>
                <a:extLst>
                  <a:ext uri="{0D108BD9-81ED-4DB2-BD59-A6C34878D82A}">
                    <a16:rowId xmlns:a16="http://schemas.microsoft.com/office/drawing/2014/main" val="2686451509"/>
                  </a:ext>
                </a:extLst>
              </a:tr>
              <a:tr h="474826">
                <a:tc>
                  <a:txBody>
                    <a:bodyPr/>
                    <a:lstStyle/>
                    <a:p>
                      <a:r>
                        <a:rPr lang="en-US" dirty="0"/>
                        <a:t>Lactate</a:t>
                      </a:r>
                    </a:p>
                  </a:txBody>
                  <a:tcPr/>
                </a:tc>
                <a:extLst>
                  <a:ext uri="{0D108BD9-81ED-4DB2-BD59-A6C34878D82A}">
                    <a16:rowId xmlns:a16="http://schemas.microsoft.com/office/drawing/2014/main" val="1460538792"/>
                  </a:ext>
                </a:extLst>
              </a:tr>
            </a:tbl>
          </a:graphicData>
        </a:graphic>
      </p:graphicFrame>
    </p:spTree>
    <p:extLst>
      <p:ext uri="{BB962C8B-B14F-4D97-AF65-F5344CB8AC3E}">
        <p14:creationId xmlns:p14="http://schemas.microsoft.com/office/powerpoint/2010/main" val="2010328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sp>
        <p:nvSpPr>
          <p:cNvPr id="3" name="Text Placeholder 2"/>
          <p:cNvSpPr>
            <a:spLocks noGrp="1"/>
          </p:cNvSpPr>
          <p:nvPr>
            <p:ph type="body" idx="1"/>
          </p:nvPr>
        </p:nvSpPr>
        <p:spPr/>
        <p:txBody>
          <a:bodyPr/>
          <a:lstStyle/>
          <a:p>
            <a:pPr lvl="0" fontAlgn="base"/>
            <a:r>
              <a:rPr lang="en-US" dirty="0"/>
              <a:t>WBC 22K HCT 45</a:t>
            </a:r>
          </a:p>
          <a:p>
            <a:pPr lvl="0" fontAlgn="base"/>
            <a:r>
              <a:rPr lang="en-US" dirty="0"/>
              <a:t>CMP normal other than </a:t>
            </a:r>
            <a:r>
              <a:rPr lang="en-US" dirty="0" err="1"/>
              <a:t>Alk</a:t>
            </a:r>
            <a:r>
              <a:rPr lang="en-US" dirty="0"/>
              <a:t> </a:t>
            </a:r>
            <a:r>
              <a:rPr lang="en-US" dirty="0" err="1"/>
              <a:t>phos</a:t>
            </a:r>
            <a:r>
              <a:rPr lang="en-US" dirty="0"/>
              <a:t> 150</a:t>
            </a:r>
          </a:p>
          <a:p>
            <a:pPr lvl="0" fontAlgn="base"/>
            <a:r>
              <a:rPr lang="en-US" dirty="0"/>
              <a:t>Lipase 90</a:t>
            </a:r>
          </a:p>
          <a:p>
            <a:pPr lvl="0" fontAlgn="base"/>
            <a:r>
              <a:rPr lang="en-US" dirty="0"/>
              <a:t>Lactate 3.1</a:t>
            </a:r>
          </a:p>
          <a:p>
            <a:pPr marL="114300" indent="0">
              <a:buNone/>
            </a:pPr>
            <a:endParaRPr lang="en-US" dirty="0"/>
          </a:p>
        </p:txBody>
      </p:sp>
    </p:spTree>
    <p:extLst>
      <p:ext uri="{BB962C8B-B14F-4D97-AF65-F5344CB8AC3E}">
        <p14:creationId xmlns:p14="http://schemas.microsoft.com/office/powerpoint/2010/main" val="1055156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Imaging/tests</a:t>
            </a:r>
          </a:p>
        </p:txBody>
      </p:sp>
      <p:graphicFrame>
        <p:nvGraphicFramePr>
          <p:cNvPr id="12" name="Table 11"/>
          <p:cNvGraphicFramePr>
            <a:graphicFrameLocks noGrp="1"/>
          </p:cNvGraphicFramePr>
          <p:nvPr>
            <p:extLst>
              <p:ext uri="{D42A27DB-BD31-4B8C-83A1-F6EECF244321}">
                <p14:modId xmlns:p14="http://schemas.microsoft.com/office/powerpoint/2010/main" val="1763583530"/>
              </p:ext>
            </p:extLst>
          </p:nvPr>
        </p:nvGraphicFramePr>
        <p:xfrm>
          <a:off x="3044551" y="181881"/>
          <a:ext cx="1645194" cy="4803686"/>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ECG</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CT/CTA</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US</a:t>
                      </a:r>
                    </a:p>
                    <a:p>
                      <a:endParaRPr lang="en-US" dirty="0"/>
                    </a:p>
                  </a:txBody>
                  <a:tcPr/>
                </a:tc>
                <a:extLst>
                  <a:ext uri="{0D108BD9-81ED-4DB2-BD59-A6C34878D82A}">
                    <a16:rowId xmlns:a16="http://schemas.microsoft.com/office/drawing/2014/main" val="2686451509"/>
                  </a:ext>
                </a:extLst>
              </a:tr>
              <a:tr h="474826">
                <a:tc>
                  <a:txBody>
                    <a:bodyPr/>
                    <a:lstStyle/>
                    <a:p>
                      <a:r>
                        <a:rPr lang="en-US" dirty="0"/>
                        <a:t>MRI/MRA/MRCP</a:t>
                      </a:r>
                    </a:p>
                  </a:txBody>
                  <a:tcPr/>
                </a:tc>
                <a:extLst>
                  <a:ext uri="{0D108BD9-81ED-4DB2-BD59-A6C34878D82A}">
                    <a16:rowId xmlns:a16="http://schemas.microsoft.com/office/drawing/2014/main" val="3035629035"/>
                  </a:ext>
                </a:extLst>
              </a:tr>
              <a:tr h="474826">
                <a:tc>
                  <a:txBody>
                    <a:bodyPr/>
                    <a:lstStyle/>
                    <a:p>
                      <a:r>
                        <a:rPr lang="en-US" dirty="0"/>
                        <a:t>EGD/Colonoscopy</a:t>
                      </a:r>
                    </a:p>
                  </a:txBody>
                  <a:tcPr/>
                </a:tc>
                <a:extLst>
                  <a:ext uri="{0D108BD9-81ED-4DB2-BD59-A6C34878D82A}">
                    <a16:rowId xmlns:a16="http://schemas.microsoft.com/office/drawing/2014/main" val="3162759437"/>
                  </a:ext>
                </a:extLst>
              </a:tr>
              <a:tr h="474826">
                <a:tc>
                  <a:txBody>
                    <a:bodyPr/>
                    <a:lstStyle/>
                    <a:p>
                      <a:r>
                        <a:rPr lang="en-US" dirty="0"/>
                        <a:t>XR</a:t>
                      </a:r>
                    </a:p>
                  </a:txBody>
                  <a:tcPr/>
                </a:tc>
                <a:extLst>
                  <a:ext uri="{0D108BD9-81ED-4DB2-BD59-A6C34878D82A}">
                    <a16:rowId xmlns:a16="http://schemas.microsoft.com/office/drawing/2014/main" val="1460538792"/>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Mammogram</a:t>
                      </a:r>
                    </a:p>
                  </a:txBody>
                  <a:tcPr/>
                </a:tc>
                <a:extLst>
                  <a:ext uri="{0D108BD9-81ED-4DB2-BD59-A6C34878D82A}">
                    <a16:rowId xmlns:a16="http://schemas.microsoft.com/office/drawing/2014/main" val="349492605"/>
                  </a:ext>
                </a:extLst>
              </a:tr>
              <a:tr h="474826">
                <a:tc>
                  <a:txBody>
                    <a:bodyPr/>
                    <a:lstStyle/>
                    <a:p>
                      <a:r>
                        <a:rPr lang="en-US" dirty="0"/>
                        <a:t>HIDA</a:t>
                      </a:r>
                    </a:p>
                  </a:txBody>
                  <a:tcPr/>
                </a:tc>
                <a:extLst>
                  <a:ext uri="{0D108BD9-81ED-4DB2-BD59-A6C34878D82A}">
                    <a16:rowId xmlns:a16="http://schemas.microsoft.com/office/drawing/2014/main" val="3189171028"/>
                  </a:ext>
                </a:extLst>
              </a:tr>
              <a:tr h="474826">
                <a:tc>
                  <a:txBody>
                    <a:bodyPr/>
                    <a:lstStyle/>
                    <a:p>
                      <a:r>
                        <a:rPr lang="en-US" dirty="0" err="1"/>
                        <a:t>Sestemibi</a:t>
                      </a:r>
                      <a:endParaRPr lang="en-US" dirty="0"/>
                    </a:p>
                  </a:txBody>
                  <a:tcPr/>
                </a:tc>
                <a:extLst>
                  <a:ext uri="{0D108BD9-81ED-4DB2-BD59-A6C34878D82A}">
                    <a16:rowId xmlns:a16="http://schemas.microsoft.com/office/drawing/2014/main" val="2402398806"/>
                  </a:ext>
                </a:extLst>
              </a:tr>
              <a:tr h="474826">
                <a:tc>
                  <a:txBody>
                    <a:bodyPr/>
                    <a:lstStyle/>
                    <a:p>
                      <a:r>
                        <a:rPr lang="en-US" dirty="0"/>
                        <a:t>Biopsy</a:t>
                      </a:r>
                      <a:r>
                        <a:rPr lang="en-US" baseline="0" dirty="0"/>
                        <a:t> (</a:t>
                      </a:r>
                      <a:r>
                        <a:rPr lang="en-US" baseline="0" dirty="0" err="1"/>
                        <a:t>eg</a:t>
                      </a:r>
                      <a:r>
                        <a:rPr lang="en-US" baseline="0" dirty="0"/>
                        <a:t> IR)</a:t>
                      </a:r>
                      <a:endParaRPr lang="en-US" dirty="0"/>
                    </a:p>
                  </a:txBody>
                  <a:tcPr/>
                </a:tc>
                <a:extLst>
                  <a:ext uri="{0D108BD9-81ED-4DB2-BD59-A6C34878D82A}">
                    <a16:rowId xmlns:a16="http://schemas.microsoft.com/office/drawing/2014/main" val="1228075131"/>
                  </a:ext>
                </a:extLst>
              </a:tr>
            </a:tbl>
          </a:graphicData>
        </a:graphic>
      </p:graphicFrame>
      <p:sp>
        <p:nvSpPr>
          <p:cNvPr id="13" name="Right Arrow 12"/>
          <p:cNvSpPr/>
          <p:nvPr/>
        </p:nvSpPr>
        <p:spPr>
          <a:xfrm>
            <a:off x="5236434" y="2221938"/>
            <a:ext cx="1349878"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933380" y="2795135"/>
            <a:ext cx="1955985" cy="2246769"/>
          </a:xfrm>
          <a:prstGeom prst="rect">
            <a:avLst/>
          </a:prstGeom>
          <a:solidFill>
            <a:schemeClr val="lt1"/>
          </a:solidFill>
        </p:spPr>
        <p:txBody>
          <a:bodyPr wrap="none" rtlCol="0">
            <a:spAutoFit/>
          </a:bodyPr>
          <a:lstStyle/>
          <a:p>
            <a:pPr algn="ctr"/>
            <a:r>
              <a:rPr lang="en-US" dirty="0" err="1"/>
              <a:t>DDx</a:t>
            </a:r>
            <a:endParaRPr lang="en-US" dirty="0"/>
          </a:p>
          <a:p>
            <a:pPr algn="ctr"/>
            <a:r>
              <a:rPr lang="en-US" dirty="0" err="1"/>
              <a:t>Cholecystitis</a:t>
            </a:r>
            <a:endParaRPr lang="en-US" dirty="0"/>
          </a:p>
          <a:p>
            <a:pPr algn="ctr"/>
            <a:r>
              <a:rPr lang="en-US" b="1" dirty="0">
                <a:solidFill>
                  <a:srgbClr val="FF0000"/>
                </a:solidFill>
              </a:rPr>
              <a:t>↓ </a:t>
            </a:r>
            <a:r>
              <a:rPr lang="en-US" dirty="0"/>
              <a:t>Pancreatitis</a:t>
            </a:r>
          </a:p>
          <a:p>
            <a:pPr algn="ctr"/>
            <a:r>
              <a:rPr lang="en-US" b="1" dirty="0">
                <a:solidFill>
                  <a:srgbClr val="FF0000"/>
                </a:solidFill>
              </a:rPr>
              <a:t>↓ </a:t>
            </a:r>
            <a:r>
              <a:rPr lang="en-US" dirty="0"/>
              <a:t>Cholangitis</a:t>
            </a:r>
          </a:p>
          <a:p>
            <a:pPr algn="ctr"/>
            <a:r>
              <a:rPr lang="en-US" dirty="0"/>
              <a:t>PUD</a:t>
            </a:r>
          </a:p>
          <a:p>
            <a:pPr algn="ctr"/>
            <a:r>
              <a:rPr lang="en-US" b="1" dirty="0">
                <a:solidFill>
                  <a:srgbClr val="FF0000"/>
                </a:solidFill>
              </a:rPr>
              <a:t>↓ </a:t>
            </a:r>
            <a:r>
              <a:rPr lang="en-US" dirty="0"/>
              <a:t>Appendicitis</a:t>
            </a:r>
          </a:p>
          <a:p>
            <a:pPr algn="ctr"/>
            <a:r>
              <a:rPr lang="en-US" b="1" dirty="0">
                <a:solidFill>
                  <a:srgbClr val="FF0000"/>
                </a:solidFill>
              </a:rPr>
              <a:t>↓ </a:t>
            </a:r>
            <a:r>
              <a:rPr lang="en-US" dirty="0"/>
              <a:t>Diverticulitis</a:t>
            </a:r>
          </a:p>
          <a:p>
            <a:pPr algn="ctr"/>
            <a:r>
              <a:rPr lang="en-US" b="1" dirty="0">
                <a:solidFill>
                  <a:srgbClr val="FF0000"/>
                </a:solidFill>
              </a:rPr>
              <a:t>↓ </a:t>
            </a:r>
            <a:r>
              <a:rPr lang="en-US" dirty="0"/>
              <a:t>Bowel obstruction</a:t>
            </a:r>
          </a:p>
          <a:p>
            <a:pPr algn="ctr"/>
            <a:r>
              <a:rPr lang="en-US" b="1" dirty="0">
                <a:solidFill>
                  <a:srgbClr val="FF0000"/>
                </a:solidFill>
              </a:rPr>
              <a:t>↓ </a:t>
            </a:r>
            <a:r>
              <a:rPr lang="en-US" strike="sngStrike" dirty="0"/>
              <a:t>Hernia</a:t>
            </a:r>
          </a:p>
          <a:p>
            <a:pPr algn="ctr"/>
            <a:r>
              <a:rPr lang="en-US" b="1" dirty="0">
                <a:solidFill>
                  <a:srgbClr val="FF0000"/>
                </a:solidFill>
              </a:rPr>
              <a:t>↓ </a:t>
            </a:r>
            <a:r>
              <a:rPr lang="en-US" dirty="0"/>
              <a:t>Mesenteric ischemia</a:t>
            </a:r>
          </a:p>
        </p:txBody>
      </p:sp>
    </p:spTree>
    <p:extLst>
      <p:ext uri="{BB962C8B-B14F-4D97-AF65-F5344CB8AC3E}">
        <p14:creationId xmlns:p14="http://schemas.microsoft.com/office/powerpoint/2010/main" val="633606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Imaging/tests</a:t>
            </a:r>
          </a:p>
        </p:txBody>
      </p:sp>
      <p:graphicFrame>
        <p:nvGraphicFramePr>
          <p:cNvPr id="12" name="Table 11"/>
          <p:cNvGraphicFramePr>
            <a:graphicFrameLocks noGrp="1"/>
          </p:cNvGraphicFramePr>
          <p:nvPr>
            <p:extLst>
              <p:ext uri="{D42A27DB-BD31-4B8C-83A1-F6EECF244321}">
                <p14:modId xmlns:p14="http://schemas.microsoft.com/office/powerpoint/2010/main" val="1763583530"/>
              </p:ext>
            </p:extLst>
          </p:nvPr>
        </p:nvGraphicFramePr>
        <p:xfrm>
          <a:off x="3044551" y="181881"/>
          <a:ext cx="1645194" cy="4803686"/>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ECG</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CT/CTA</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US</a:t>
                      </a:r>
                    </a:p>
                    <a:p>
                      <a:endParaRPr lang="en-US" dirty="0"/>
                    </a:p>
                  </a:txBody>
                  <a:tcPr/>
                </a:tc>
                <a:extLst>
                  <a:ext uri="{0D108BD9-81ED-4DB2-BD59-A6C34878D82A}">
                    <a16:rowId xmlns:a16="http://schemas.microsoft.com/office/drawing/2014/main" val="2686451509"/>
                  </a:ext>
                </a:extLst>
              </a:tr>
              <a:tr h="474826">
                <a:tc>
                  <a:txBody>
                    <a:bodyPr/>
                    <a:lstStyle/>
                    <a:p>
                      <a:r>
                        <a:rPr lang="en-US" dirty="0"/>
                        <a:t>MRI/MRA/MRCP</a:t>
                      </a:r>
                    </a:p>
                  </a:txBody>
                  <a:tcPr/>
                </a:tc>
                <a:extLst>
                  <a:ext uri="{0D108BD9-81ED-4DB2-BD59-A6C34878D82A}">
                    <a16:rowId xmlns:a16="http://schemas.microsoft.com/office/drawing/2014/main" val="3035629035"/>
                  </a:ext>
                </a:extLst>
              </a:tr>
              <a:tr h="474826">
                <a:tc>
                  <a:txBody>
                    <a:bodyPr/>
                    <a:lstStyle/>
                    <a:p>
                      <a:r>
                        <a:rPr lang="en-US" dirty="0"/>
                        <a:t>EGD/Colonoscopy</a:t>
                      </a:r>
                    </a:p>
                  </a:txBody>
                  <a:tcPr/>
                </a:tc>
                <a:extLst>
                  <a:ext uri="{0D108BD9-81ED-4DB2-BD59-A6C34878D82A}">
                    <a16:rowId xmlns:a16="http://schemas.microsoft.com/office/drawing/2014/main" val="3162759437"/>
                  </a:ext>
                </a:extLst>
              </a:tr>
              <a:tr h="474826">
                <a:tc>
                  <a:txBody>
                    <a:bodyPr/>
                    <a:lstStyle/>
                    <a:p>
                      <a:r>
                        <a:rPr lang="en-US" dirty="0"/>
                        <a:t>XR</a:t>
                      </a:r>
                    </a:p>
                  </a:txBody>
                  <a:tcPr/>
                </a:tc>
                <a:extLst>
                  <a:ext uri="{0D108BD9-81ED-4DB2-BD59-A6C34878D82A}">
                    <a16:rowId xmlns:a16="http://schemas.microsoft.com/office/drawing/2014/main" val="1460538792"/>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Mammogram</a:t>
                      </a:r>
                    </a:p>
                  </a:txBody>
                  <a:tcPr/>
                </a:tc>
                <a:extLst>
                  <a:ext uri="{0D108BD9-81ED-4DB2-BD59-A6C34878D82A}">
                    <a16:rowId xmlns:a16="http://schemas.microsoft.com/office/drawing/2014/main" val="349492605"/>
                  </a:ext>
                </a:extLst>
              </a:tr>
              <a:tr h="474826">
                <a:tc>
                  <a:txBody>
                    <a:bodyPr/>
                    <a:lstStyle/>
                    <a:p>
                      <a:r>
                        <a:rPr lang="en-US" dirty="0"/>
                        <a:t>HIDA</a:t>
                      </a:r>
                    </a:p>
                  </a:txBody>
                  <a:tcPr/>
                </a:tc>
                <a:extLst>
                  <a:ext uri="{0D108BD9-81ED-4DB2-BD59-A6C34878D82A}">
                    <a16:rowId xmlns:a16="http://schemas.microsoft.com/office/drawing/2014/main" val="3189171028"/>
                  </a:ext>
                </a:extLst>
              </a:tr>
              <a:tr h="474826">
                <a:tc>
                  <a:txBody>
                    <a:bodyPr/>
                    <a:lstStyle/>
                    <a:p>
                      <a:r>
                        <a:rPr lang="en-US" dirty="0" err="1"/>
                        <a:t>Sestemibi</a:t>
                      </a:r>
                      <a:endParaRPr lang="en-US" dirty="0"/>
                    </a:p>
                  </a:txBody>
                  <a:tcPr/>
                </a:tc>
                <a:extLst>
                  <a:ext uri="{0D108BD9-81ED-4DB2-BD59-A6C34878D82A}">
                    <a16:rowId xmlns:a16="http://schemas.microsoft.com/office/drawing/2014/main" val="2402398806"/>
                  </a:ext>
                </a:extLst>
              </a:tr>
              <a:tr h="474826">
                <a:tc>
                  <a:txBody>
                    <a:bodyPr/>
                    <a:lstStyle/>
                    <a:p>
                      <a:r>
                        <a:rPr lang="en-US" dirty="0"/>
                        <a:t>Biopsy</a:t>
                      </a:r>
                      <a:r>
                        <a:rPr lang="en-US" baseline="0" dirty="0"/>
                        <a:t> (</a:t>
                      </a:r>
                      <a:r>
                        <a:rPr lang="en-US" baseline="0" dirty="0" err="1"/>
                        <a:t>eg</a:t>
                      </a:r>
                      <a:r>
                        <a:rPr lang="en-US" baseline="0" dirty="0"/>
                        <a:t> IR)</a:t>
                      </a:r>
                      <a:endParaRPr lang="en-US" dirty="0"/>
                    </a:p>
                  </a:txBody>
                  <a:tcPr/>
                </a:tc>
                <a:extLst>
                  <a:ext uri="{0D108BD9-81ED-4DB2-BD59-A6C34878D82A}">
                    <a16:rowId xmlns:a16="http://schemas.microsoft.com/office/drawing/2014/main" val="1228075131"/>
                  </a:ext>
                </a:extLst>
              </a:tr>
            </a:tbl>
          </a:graphicData>
        </a:graphic>
      </p:graphicFrame>
      <p:sp>
        <p:nvSpPr>
          <p:cNvPr id="13" name="Right Arrow 12"/>
          <p:cNvSpPr/>
          <p:nvPr/>
        </p:nvSpPr>
        <p:spPr>
          <a:xfrm>
            <a:off x="5236434" y="2221938"/>
            <a:ext cx="1349878"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933380" y="2795135"/>
            <a:ext cx="1955985" cy="2246769"/>
          </a:xfrm>
          <a:prstGeom prst="rect">
            <a:avLst/>
          </a:prstGeom>
          <a:solidFill>
            <a:schemeClr val="lt1"/>
          </a:solidFill>
        </p:spPr>
        <p:txBody>
          <a:bodyPr wrap="none" rtlCol="0">
            <a:spAutoFit/>
          </a:bodyPr>
          <a:lstStyle/>
          <a:p>
            <a:pPr algn="ctr"/>
            <a:r>
              <a:rPr lang="en-US" dirty="0" err="1"/>
              <a:t>DDx</a:t>
            </a:r>
            <a:endParaRPr lang="en-US" dirty="0"/>
          </a:p>
          <a:p>
            <a:pPr algn="ctr"/>
            <a:r>
              <a:rPr lang="en-US" dirty="0" err="1"/>
              <a:t>Cholecystitis</a:t>
            </a:r>
            <a:endParaRPr lang="en-US" dirty="0"/>
          </a:p>
          <a:p>
            <a:pPr algn="ctr"/>
            <a:r>
              <a:rPr lang="en-US" b="1" dirty="0">
                <a:solidFill>
                  <a:srgbClr val="FF0000"/>
                </a:solidFill>
              </a:rPr>
              <a:t>↓ </a:t>
            </a:r>
            <a:r>
              <a:rPr lang="en-US" dirty="0"/>
              <a:t>Pancreatitis</a:t>
            </a:r>
          </a:p>
          <a:p>
            <a:pPr algn="ctr"/>
            <a:r>
              <a:rPr lang="en-US" b="1" dirty="0">
                <a:solidFill>
                  <a:srgbClr val="FF0000"/>
                </a:solidFill>
              </a:rPr>
              <a:t>↓ </a:t>
            </a:r>
            <a:r>
              <a:rPr lang="en-US" dirty="0"/>
              <a:t>Cholangitis</a:t>
            </a:r>
          </a:p>
          <a:p>
            <a:pPr algn="ctr"/>
            <a:r>
              <a:rPr lang="en-US" dirty="0"/>
              <a:t>PUD</a:t>
            </a:r>
          </a:p>
          <a:p>
            <a:pPr algn="ctr"/>
            <a:r>
              <a:rPr lang="en-US" b="1" dirty="0">
                <a:solidFill>
                  <a:srgbClr val="FF0000"/>
                </a:solidFill>
              </a:rPr>
              <a:t>↓ </a:t>
            </a:r>
            <a:r>
              <a:rPr lang="en-US" dirty="0"/>
              <a:t>Appendicitis</a:t>
            </a:r>
          </a:p>
          <a:p>
            <a:pPr algn="ctr"/>
            <a:r>
              <a:rPr lang="en-US" b="1" dirty="0">
                <a:solidFill>
                  <a:srgbClr val="FF0000"/>
                </a:solidFill>
              </a:rPr>
              <a:t>↓ </a:t>
            </a:r>
            <a:r>
              <a:rPr lang="en-US" dirty="0"/>
              <a:t>Diverticulitis</a:t>
            </a:r>
          </a:p>
          <a:p>
            <a:pPr algn="ctr"/>
            <a:r>
              <a:rPr lang="en-US" b="1" dirty="0">
                <a:solidFill>
                  <a:srgbClr val="FF0000"/>
                </a:solidFill>
              </a:rPr>
              <a:t>↓ </a:t>
            </a:r>
            <a:r>
              <a:rPr lang="en-US" dirty="0"/>
              <a:t>Bowel obstruction</a:t>
            </a:r>
          </a:p>
          <a:p>
            <a:pPr algn="ctr"/>
            <a:r>
              <a:rPr lang="en-US" b="1" dirty="0">
                <a:solidFill>
                  <a:srgbClr val="FF0000"/>
                </a:solidFill>
              </a:rPr>
              <a:t>↓ </a:t>
            </a:r>
            <a:r>
              <a:rPr lang="en-US" strike="sngStrike" dirty="0"/>
              <a:t>Hernia</a:t>
            </a:r>
          </a:p>
          <a:p>
            <a:pPr algn="ctr"/>
            <a:r>
              <a:rPr lang="en-US" b="1" dirty="0">
                <a:solidFill>
                  <a:srgbClr val="FF0000"/>
                </a:solidFill>
              </a:rPr>
              <a:t>↓ </a:t>
            </a:r>
            <a:r>
              <a:rPr lang="en-US" dirty="0"/>
              <a:t>Mesenteric ischemia</a:t>
            </a:r>
          </a:p>
        </p:txBody>
      </p:sp>
      <p:graphicFrame>
        <p:nvGraphicFramePr>
          <p:cNvPr id="8" name="Table 7"/>
          <p:cNvGraphicFramePr>
            <a:graphicFrameLocks noGrp="1"/>
          </p:cNvGraphicFramePr>
          <p:nvPr>
            <p:extLst>
              <p:ext uri="{D42A27DB-BD31-4B8C-83A1-F6EECF244321}">
                <p14:modId xmlns:p14="http://schemas.microsoft.com/office/powerpoint/2010/main" val="4117766849"/>
              </p:ext>
            </p:extLst>
          </p:nvPr>
        </p:nvGraphicFramePr>
        <p:xfrm>
          <a:off x="6930376" y="1375443"/>
          <a:ext cx="1645194" cy="2460798"/>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132">
                <a:tc>
                  <a:txBody>
                    <a:bodyPr/>
                    <a:lstStyle/>
                    <a:p>
                      <a:pPr>
                        <a:lnSpc>
                          <a:spcPct val="100000"/>
                        </a:lnSpc>
                      </a:pPr>
                      <a:r>
                        <a:rPr lang="en-US" dirty="0"/>
                        <a:t>CT/CTA</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US</a:t>
                      </a:r>
                    </a:p>
                    <a:p>
                      <a:endParaRPr lang="en-US" dirty="0"/>
                    </a:p>
                  </a:txBody>
                  <a:tcPr/>
                </a:tc>
                <a:extLst>
                  <a:ext uri="{0D108BD9-81ED-4DB2-BD59-A6C34878D82A}">
                    <a16:rowId xmlns:a16="http://schemas.microsoft.com/office/drawing/2014/main" val="2686451509"/>
                  </a:ext>
                </a:extLst>
              </a:tr>
              <a:tr h="474826">
                <a:tc>
                  <a:txBody>
                    <a:bodyPr/>
                    <a:lstStyle/>
                    <a:p>
                      <a:r>
                        <a:rPr lang="en-US" dirty="0"/>
                        <a:t>MRI/MRA/MRCP</a:t>
                      </a:r>
                    </a:p>
                  </a:txBody>
                  <a:tcPr/>
                </a:tc>
                <a:extLst>
                  <a:ext uri="{0D108BD9-81ED-4DB2-BD59-A6C34878D82A}">
                    <a16:rowId xmlns:a16="http://schemas.microsoft.com/office/drawing/2014/main" val="3035629035"/>
                  </a:ext>
                </a:extLst>
              </a:tr>
              <a:tr h="474826">
                <a:tc>
                  <a:txBody>
                    <a:bodyPr/>
                    <a:lstStyle/>
                    <a:p>
                      <a:r>
                        <a:rPr lang="en-US" dirty="0"/>
                        <a:t>EGD/Colonoscopy</a:t>
                      </a:r>
                    </a:p>
                  </a:txBody>
                  <a:tcPr/>
                </a:tc>
                <a:extLst>
                  <a:ext uri="{0D108BD9-81ED-4DB2-BD59-A6C34878D82A}">
                    <a16:rowId xmlns:a16="http://schemas.microsoft.com/office/drawing/2014/main" val="3162759437"/>
                  </a:ext>
                </a:extLst>
              </a:tr>
              <a:tr h="474826">
                <a:tc>
                  <a:txBody>
                    <a:bodyPr/>
                    <a:lstStyle/>
                    <a:p>
                      <a:r>
                        <a:rPr lang="en-US" dirty="0"/>
                        <a:t>XR</a:t>
                      </a:r>
                    </a:p>
                  </a:txBody>
                  <a:tcPr/>
                </a:tc>
                <a:extLst>
                  <a:ext uri="{0D108BD9-81ED-4DB2-BD59-A6C34878D82A}">
                    <a16:rowId xmlns:a16="http://schemas.microsoft.com/office/drawing/2014/main" val="1460538792"/>
                  </a:ext>
                </a:extLst>
              </a:tr>
            </a:tbl>
          </a:graphicData>
        </a:graphic>
      </p:graphicFrame>
    </p:spTree>
    <p:extLst>
      <p:ext uri="{BB962C8B-B14F-4D97-AF65-F5344CB8AC3E}">
        <p14:creationId xmlns:p14="http://schemas.microsoft.com/office/powerpoint/2010/main" val="4103809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a:t>
            </a:r>
          </a:p>
        </p:txBody>
      </p:sp>
      <p:sp>
        <p:nvSpPr>
          <p:cNvPr id="3" name="Text Placeholder 2"/>
          <p:cNvSpPr>
            <a:spLocks noGrp="1"/>
          </p:cNvSpPr>
          <p:nvPr>
            <p:ph type="body" idx="1"/>
          </p:nvPr>
        </p:nvSpPr>
        <p:spPr/>
        <p:txBody>
          <a:bodyPr/>
          <a:lstStyle/>
          <a:p>
            <a:r>
              <a:rPr lang="en-US" dirty="0"/>
              <a:t>CT</a:t>
            </a:r>
          </a:p>
          <a:p>
            <a:r>
              <a:rPr lang="en-US" dirty="0"/>
              <a:t>Free air with stranding around the first portion of the duodenum and extravasation of oral contrast, large amount of free fluid</a:t>
            </a:r>
          </a:p>
          <a:p>
            <a:pPr marL="114300" indent="0">
              <a:buNone/>
            </a:pPr>
            <a:endParaRPr lang="en-US" dirty="0"/>
          </a:p>
        </p:txBody>
      </p:sp>
    </p:spTree>
    <p:extLst>
      <p:ext uri="{BB962C8B-B14F-4D97-AF65-F5344CB8AC3E}">
        <p14:creationId xmlns:p14="http://schemas.microsoft.com/office/powerpoint/2010/main" val="1695861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Text Placeholder 2"/>
          <p:cNvSpPr>
            <a:spLocks noGrp="1"/>
          </p:cNvSpPr>
          <p:nvPr>
            <p:ph type="body" idx="1"/>
          </p:nvPr>
        </p:nvSpPr>
        <p:spPr/>
        <p:txBody>
          <a:bodyPr/>
          <a:lstStyle/>
          <a:p>
            <a:r>
              <a:rPr lang="en-US" dirty="0"/>
              <a:t>Perioperative care</a:t>
            </a:r>
          </a:p>
          <a:p>
            <a:r>
              <a:rPr lang="en-US" dirty="0"/>
              <a:t>Operation</a:t>
            </a:r>
          </a:p>
          <a:p>
            <a:r>
              <a:rPr lang="en-US" dirty="0"/>
              <a:t>Recovery</a:t>
            </a:r>
          </a:p>
          <a:p>
            <a:r>
              <a:rPr lang="en-US" dirty="0"/>
              <a:t>Complications</a:t>
            </a:r>
          </a:p>
          <a:p>
            <a:r>
              <a:rPr lang="en-US" dirty="0"/>
              <a:t>Follow up</a:t>
            </a:r>
          </a:p>
        </p:txBody>
      </p:sp>
    </p:spTree>
    <p:extLst>
      <p:ext uri="{BB962C8B-B14F-4D97-AF65-F5344CB8AC3E}">
        <p14:creationId xmlns:p14="http://schemas.microsoft.com/office/powerpoint/2010/main" val="1557665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Text Placeholder 2"/>
          <p:cNvSpPr>
            <a:spLocks noGrp="1"/>
          </p:cNvSpPr>
          <p:nvPr>
            <p:ph type="body" idx="1"/>
          </p:nvPr>
        </p:nvSpPr>
        <p:spPr/>
        <p:txBody>
          <a:bodyPr/>
          <a:lstStyle/>
          <a:p>
            <a:pPr>
              <a:lnSpc>
                <a:spcPct val="100000"/>
              </a:lnSpc>
            </a:pPr>
            <a:r>
              <a:rPr lang="en-US" dirty="0"/>
              <a:t>Perioperative care</a:t>
            </a:r>
          </a:p>
          <a:p>
            <a:pPr lvl="1">
              <a:lnSpc>
                <a:spcPct val="100000"/>
              </a:lnSpc>
              <a:spcBef>
                <a:spcPts val="0"/>
              </a:spcBef>
            </a:pPr>
            <a:r>
              <a:rPr lang="en-US" dirty="0"/>
              <a:t>ABX, PPI</a:t>
            </a:r>
          </a:p>
          <a:p>
            <a:pPr>
              <a:lnSpc>
                <a:spcPct val="100000"/>
              </a:lnSpc>
            </a:pPr>
            <a:r>
              <a:rPr lang="en-US" dirty="0"/>
              <a:t>Operation</a:t>
            </a:r>
          </a:p>
          <a:p>
            <a:pPr lvl="1">
              <a:lnSpc>
                <a:spcPct val="100000"/>
              </a:lnSpc>
              <a:spcBef>
                <a:spcPts val="0"/>
              </a:spcBef>
            </a:pPr>
            <a:r>
              <a:rPr lang="en-US" dirty="0"/>
              <a:t>Omental patch</a:t>
            </a:r>
          </a:p>
          <a:p>
            <a:pPr lvl="1">
              <a:lnSpc>
                <a:spcPct val="100000"/>
              </a:lnSpc>
              <a:spcBef>
                <a:spcPts val="0"/>
              </a:spcBef>
            </a:pPr>
            <a:r>
              <a:rPr lang="en-US" dirty="0"/>
              <a:t>Drain</a:t>
            </a:r>
          </a:p>
          <a:p>
            <a:pPr lvl="1">
              <a:lnSpc>
                <a:spcPct val="100000"/>
              </a:lnSpc>
              <a:spcBef>
                <a:spcPts val="0"/>
              </a:spcBef>
            </a:pPr>
            <a:r>
              <a:rPr lang="en-US" dirty="0"/>
              <a:t>Complex: </a:t>
            </a:r>
            <a:r>
              <a:rPr lang="en-US" dirty="0" err="1"/>
              <a:t>antrectomy</a:t>
            </a:r>
            <a:endParaRPr lang="en-US" dirty="0"/>
          </a:p>
          <a:p>
            <a:pPr>
              <a:lnSpc>
                <a:spcPct val="100000"/>
              </a:lnSpc>
            </a:pPr>
            <a:r>
              <a:rPr lang="en-US" dirty="0"/>
              <a:t>Recovery</a:t>
            </a:r>
          </a:p>
          <a:p>
            <a:pPr lvl="1">
              <a:lnSpc>
                <a:spcPct val="100000"/>
              </a:lnSpc>
              <a:spcBef>
                <a:spcPts val="0"/>
              </a:spcBef>
            </a:pPr>
            <a:r>
              <a:rPr lang="en-US" dirty="0"/>
              <a:t>Bowel rest, ng tube</a:t>
            </a:r>
          </a:p>
          <a:p>
            <a:pPr lvl="1">
              <a:lnSpc>
                <a:spcPct val="100000"/>
              </a:lnSpc>
              <a:spcBef>
                <a:spcPts val="0"/>
              </a:spcBef>
            </a:pPr>
            <a:r>
              <a:rPr lang="en-US" dirty="0"/>
              <a:t>Complex: </a:t>
            </a:r>
            <a:r>
              <a:rPr lang="en-US" dirty="0" err="1"/>
              <a:t>antrectomy</a:t>
            </a:r>
            <a:endParaRPr lang="en-US" dirty="0"/>
          </a:p>
          <a:p>
            <a:pPr>
              <a:lnSpc>
                <a:spcPct val="100000"/>
              </a:lnSpc>
            </a:pPr>
            <a:r>
              <a:rPr lang="en-US" dirty="0"/>
              <a:t>Follow up</a:t>
            </a:r>
          </a:p>
          <a:p>
            <a:pPr lvl="1">
              <a:lnSpc>
                <a:spcPct val="100000"/>
              </a:lnSpc>
              <a:spcBef>
                <a:spcPts val="0"/>
              </a:spcBef>
            </a:pPr>
            <a:r>
              <a:rPr lang="en-US" dirty="0"/>
              <a:t>PPI</a:t>
            </a:r>
          </a:p>
          <a:p>
            <a:pPr lvl="1">
              <a:lnSpc>
                <a:spcPct val="100000"/>
              </a:lnSpc>
              <a:spcBef>
                <a:spcPts val="0"/>
              </a:spcBef>
            </a:pPr>
            <a:r>
              <a:rPr lang="en-US" dirty="0"/>
              <a:t>H. Pylori</a:t>
            </a:r>
          </a:p>
          <a:p>
            <a:pPr lvl="1">
              <a:lnSpc>
                <a:spcPct val="100000"/>
              </a:lnSpc>
              <a:spcBef>
                <a:spcPts val="0"/>
              </a:spcBef>
            </a:pPr>
            <a:r>
              <a:rPr lang="en-US" dirty="0"/>
              <a:t>EGD</a:t>
            </a:r>
          </a:p>
        </p:txBody>
      </p:sp>
    </p:spTree>
    <p:extLst>
      <p:ext uri="{BB962C8B-B14F-4D97-AF65-F5344CB8AC3E}">
        <p14:creationId xmlns:p14="http://schemas.microsoft.com/office/powerpoint/2010/main" val="3702226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9" name="Google Shape;69;p15"/>
          <p:cNvPicPr preferRelativeResize="0"/>
          <p:nvPr/>
        </p:nvPicPr>
        <p:blipFill>
          <a:blip r:embed="rId3">
            <a:alphaModFix/>
          </a:blip>
          <a:stretch>
            <a:fillRect/>
          </a:stretch>
        </p:blipFill>
        <p:spPr>
          <a:xfrm>
            <a:off x="1501254" y="0"/>
            <a:ext cx="6141492" cy="5143500"/>
          </a:xfrm>
          <a:prstGeom prst="rect">
            <a:avLst/>
          </a:prstGeom>
          <a:noFill/>
          <a:ln>
            <a:noFill/>
          </a:ln>
        </p:spPr>
      </p:pic>
      <p:sp>
        <p:nvSpPr>
          <p:cNvPr id="70" name="Google Shape;70;p15"/>
          <p:cNvSpPr txBox="1"/>
          <p:nvPr/>
        </p:nvSpPr>
        <p:spPr>
          <a:xfrm>
            <a:off x="8124300" y="4816200"/>
            <a:ext cx="656100" cy="3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 action="ppaction://hlinkshowjump?jump=firstslide"/>
              </a:rPr>
              <a:t>index</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7" name="Google Shape;77;p16"/>
          <p:cNvPicPr preferRelativeResize="0"/>
          <p:nvPr/>
        </p:nvPicPr>
        <p:blipFill>
          <a:blip r:embed="rId3">
            <a:alphaModFix/>
          </a:blip>
          <a:stretch>
            <a:fillRect/>
          </a:stretch>
        </p:blipFill>
        <p:spPr>
          <a:xfrm>
            <a:off x="2000250" y="0"/>
            <a:ext cx="5143500" cy="5143500"/>
          </a:xfrm>
          <a:prstGeom prst="rect">
            <a:avLst/>
          </a:prstGeom>
          <a:noFill/>
          <a:ln>
            <a:noFill/>
          </a:ln>
        </p:spPr>
      </p:pic>
      <p:sp>
        <p:nvSpPr>
          <p:cNvPr id="78" name="Google Shape;78;p16"/>
          <p:cNvSpPr txBox="1"/>
          <p:nvPr/>
        </p:nvSpPr>
        <p:spPr>
          <a:xfrm>
            <a:off x="8124300" y="4816200"/>
            <a:ext cx="656100" cy="3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 action="ppaction://hlinkshowjump?jump=firstslide"/>
              </a:rPr>
              <a:t>index</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5" name="Google Shape;85;p17"/>
          <p:cNvPicPr preferRelativeResize="0"/>
          <p:nvPr/>
        </p:nvPicPr>
        <p:blipFill>
          <a:blip r:embed="rId3">
            <a:alphaModFix/>
          </a:blip>
          <a:stretch>
            <a:fillRect/>
          </a:stretch>
        </p:blipFill>
        <p:spPr>
          <a:xfrm>
            <a:off x="1963423" y="0"/>
            <a:ext cx="5217153" cy="5143499"/>
          </a:xfrm>
          <a:prstGeom prst="rect">
            <a:avLst/>
          </a:prstGeom>
          <a:noFill/>
          <a:ln>
            <a:noFill/>
          </a:ln>
        </p:spPr>
      </p:pic>
      <p:sp>
        <p:nvSpPr>
          <p:cNvPr id="86" name="Google Shape;86;p17"/>
          <p:cNvSpPr txBox="1"/>
          <p:nvPr/>
        </p:nvSpPr>
        <p:spPr>
          <a:xfrm>
            <a:off x="8027300" y="4816025"/>
            <a:ext cx="1019700" cy="3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 action="ppaction://hlinkshowjump?jump=firstslide"/>
              </a:rPr>
              <a:t>index</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28247D-57F9-45F3-A15A-041C1E8EC473}"/>
              </a:ext>
            </a:extLst>
          </p:cNvPr>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0" y="138370"/>
            <a:ext cx="9021356" cy="4763830"/>
          </a:xfrm>
          <a:prstGeom prst="rect">
            <a:avLst/>
          </a:prstGeom>
        </p:spPr>
      </p:pic>
    </p:spTree>
    <p:extLst>
      <p:ext uri="{BB962C8B-B14F-4D97-AF65-F5344CB8AC3E}">
        <p14:creationId xmlns:p14="http://schemas.microsoft.com/office/powerpoint/2010/main" val="1764888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Omental patch (Graham)</a:t>
            </a:r>
            <a:endParaRPr dirty="0"/>
          </a:p>
        </p:txBody>
      </p:sp>
      <p:sp>
        <p:nvSpPr>
          <p:cNvPr id="92" name="Google Shape;9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3" name="Google Shape;93;p18"/>
          <p:cNvPicPr preferRelativeResize="0"/>
          <p:nvPr/>
        </p:nvPicPr>
        <p:blipFill>
          <a:blip r:embed="rId3">
            <a:alphaModFix/>
          </a:blip>
          <a:stretch>
            <a:fillRect/>
          </a:stretch>
        </p:blipFill>
        <p:spPr>
          <a:xfrm>
            <a:off x="1947462" y="1612414"/>
            <a:ext cx="6814455" cy="3684649"/>
          </a:xfrm>
          <a:prstGeom prst="rect">
            <a:avLst/>
          </a:prstGeom>
          <a:noFill/>
          <a:ln>
            <a:noFill/>
          </a:ln>
        </p:spPr>
      </p:pic>
      <p:sp>
        <p:nvSpPr>
          <p:cNvPr id="94" name="Google Shape;94;p18"/>
          <p:cNvSpPr txBox="1"/>
          <p:nvPr/>
        </p:nvSpPr>
        <p:spPr>
          <a:xfrm>
            <a:off x="8027300" y="4816025"/>
            <a:ext cx="1019700" cy="3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 action="ppaction://hlinkshowjump?jump=firstslide"/>
              </a:rPr>
              <a:t>index</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Surgical Antrec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17" y="1121092"/>
            <a:ext cx="5591077" cy="365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990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s://abdominalkey.com/wp-content/uploads/2016/06/DA1C4FF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307" y="1398929"/>
            <a:ext cx="476250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212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Management of the complex duodenal injury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85" y="1309516"/>
            <a:ext cx="34004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584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834985" y="112542"/>
            <a:ext cx="4540786" cy="4953585"/>
          </a:xfrm>
          <a:prstGeom prst="rect">
            <a:avLst/>
          </a:prstGeom>
          <a:ln>
            <a:solidFill>
              <a:schemeClr val="tx1"/>
            </a:solidFill>
          </a:ln>
        </p:spPr>
      </p:pic>
    </p:spTree>
    <p:extLst>
      <p:ext uri="{BB962C8B-B14F-4D97-AF65-F5344CB8AC3E}">
        <p14:creationId xmlns:p14="http://schemas.microsoft.com/office/powerpoint/2010/main" val="155605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a:t>
            </a:r>
          </a:p>
        </p:txBody>
      </p:sp>
      <p:sp>
        <p:nvSpPr>
          <p:cNvPr id="3" name="Text Placeholder 2"/>
          <p:cNvSpPr>
            <a:spLocks noGrp="1"/>
          </p:cNvSpPr>
          <p:nvPr>
            <p:ph type="body" idx="1"/>
          </p:nvPr>
        </p:nvSpPr>
        <p:spPr/>
        <p:txBody>
          <a:bodyPr/>
          <a:lstStyle/>
          <a:p>
            <a:r>
              <a:rPr lang="en-US" dirty="0"/>
              <a:t>67 </a:t>
            </a:r>
            <a:r>
              <a:rPr lang="en-US" dirty="0" err="1"/>
              <a:t>yo</a:t>
            </a:r>
            <a:r>
              <a:rPr lang="en-US" dirty="0"/>
              <a:t> female referred to your office with recurrent episodes of diverticulitis</a:t>
            </a:r>
          </a:p>
        </p:txBody>
      </p:sp>
    </p:spTree>
    <p:extLst>
      <p:ext uri="{BB962C8B-B14F-4D97-AF65-F5344CB8AC3E}">
        <p14:creationId xmlns:p14="http://schemas.microsoft.com/office/powerpoint/2010/main" val="3808415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Stabilization- are they sick?</a:t>
            </a:r>
          </a:p>
        </p:txBody>
      </p:sp>
      <p:graphicFrame>
        <p:nvGraphicFramePr>
          <p:cNvPr id="4" name="Table 3"/>
          <p:cNvGraphicFramePr>
            <a:graphicFrameLocks noGrp="1"/>
          </p:cNvGraphicFramePr>
          <p:nvPr/>
        </p:nvGraphicFramePr>
        <p:xfrm>
          <a:off x="569740" y="1945150"/>
          <a:ext cx="1685912" cy="1624232"/>
        </p:xfrm>
        <a:graphic>
          <a:graphicData uri="http://schemas.openxmlformats.org/drawingml/2006/table">
            <a:tbl>
              <a:tblPr bandRow="1">
                <a:tableStyleId>{35758FB7-9AC5-4552-8A53-C91805E547FA}</a:tableStyleId>
              </a:tblPr>
              <a:tblGrid>
                <a:gridCol w="1685912">
                  <a:extLst>
                    <a:ext uri="{9D8B030D-6E8A-4147-A177-3AD203B41FA5}">
                      <a16:colId xmlns:a16="http://schemas.microsoft.com/office/drawing/2014/main" val="780613675"/>
                    </a:ext>
                  </a:extLst>
                </a:gridCol>
              </a:tblGrid>
              <a:tr h="364392">
                <a:tc>
                  <a:txBody>
                    <a:bodyPr/>
                    <a:lstStyle/>
                    <a:p>
                      <a:r>
                        <a:rPr lang="en-US" dirty="0"/>
                        <a:t>ECG</a:t>
                      </a:r>
                    </a:p>
                  </a:txBody>
                  <a:tcPr/>
                </a:tc>
                <a:extLst>
                  <a:ext uri="{0D108BD9-81ED-4DB2-BD59-A6C34878D82A}">
                    <a16:rowId xmlns:a16="http://schemas.microsoft.com/office/drawing/2014/main" val="1859526057"/>
                  </a:ext>
                </a:extLst>
              </a:tr>
              <a:tr h="370840">
                <a:tc>
                  <a:txBody>
                    <a:bodyPr/>
                    <a:lstStyle/>
                    <a:p>
                      <a:r>
                        <a:rPr lang="en-US" dirty="0"/>
                        <a:t>Access</a:t>
                      </a:r>
                    </a:p>
                  </a:txBody>
                  <a:tcPr/>
                </a:tc>
                <a:extLst>
                  <a:ext uri="{0D108BD9-81ED-4DB2-BD59-A6C34878D82A}">
                    <a16:rowId xmlns:a16="http://schemas.microsoft.com/office/drawing/2014/main" val="4068861622"/>
                  </a:ext>
                </a:extLst>
              </a:tr>
              <a:tr h="370840">
                <a:tc>
                  <a:txBody>
                    <a:bodyPr/>
                    <a:lstStyle/>
                    <a:p>
                      <a:r>
                        <a:rPr lang="en-US" dirty="0"/>
                        <a:t>Vitals</a:t>
                      </a:r>
                    </a:p>
                  </a:txBody>
                  <a:tcPr/>
                </a:tc>
                <a:extLst>
                  <a:ext uri="{0D108BD9-81ED-4DB2-BD59-A6C34878D82A}">
                    <a16:rowId xmlns:a16="http://schemas.microsoft.com/office/drawing/2014/main" val="244020213"/>
                  </a:ext>
                </a:extLst>
              </a:tr>
              <a:tr h="370840">
                <a:tc>
                  <a:txBody>
                    <a:bodyPr/>
                    <a:lstStyle/>
                    <a:p>
                      <a:r>
                        <a:rPr lang="en-US" dirty="0"/>
                        <a:t>Cardiopulmonary exam (ABCs)</a:t>
                      </a:r>
                    </a:p>
                  </a:txBody>
                  <a:tcPr/>
                </a:tc>
                <a:extLst>
                  <a:ext uri="{0D108BD9-81ED-4DB2-BD59-A6C34878D82A}">
                    <a16:rowId xmlns:a16="http://schemas.microsoft.com/office/drawing/2014/main" val="831241130"/>
                  </a:ext>
                </a:extLst>
              </a:tr>
            </a:tbl>
          </a:graphicData>
        </a:graphic>
      </p:graphicFrame>
    </p:spTree>
    <p:extLst>
      <p:ext uri="{BB962C8B-B14F-4D97-AF65-F5344CB8AC3E}">
        <p14:creationId xmlns:p14="http://schemas.microsoft.com/office/powerpoint/2010/main" val="3733322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Stabilization- are they sick? NO</a:t>
            </a:r>
          </a:p>
        </p:txBody>
      </p:sp>
      <p:graphicFrame>
        <p:nvGraphicFramePr>
          <p:cNvPr id="4" name="Table 3"/>
          <p:cNvGraphicFramePr>
            <a:graphicFrameLocks noGrp="1"/>
          </p:cNvGraphicFramePr>
          <p:nvPr/>
        </p:nvGraphicFramePr>
        <p:xfrm>
          <a:off x="569740" y="1945150"/>
          <a:ext cx="1685912" cy="1624232"/>
        </p:xfrm>
        <a:graphic>
          <a:graphicData uri="http://schemas.openxmlformats.org/drawingml/2006/table">
            <a:tbl>
              <a:tblPr bandRow="1">
                <a:tableStyleId>{35758FB7-9AC5-4552-8A53-C91805E547FA}</a:tableStyleId>
              </a:tblPr>
              <a:tblGrid>
                <a:gridCol w="1685912">
                  <a:extLst>
                    <a:ext uri="{9D8B030D-6E8A-4147-A177-3AD203B41FA5}">
                      <a16:colId xmlns:a16="http://schemas.microsoft.com/office/drawing/2014/main" val="780613675"/>
                    </a:ext>
                  </a:extLst>
                </a:gridCol>
              </a:tblGrid>
              <a:tr h="364392">
                <a:tc>
                  <a:txBody>
                    <a:bodyPr/>
                    <a:lstStyle/>
                    <a:p>
                      <a:r>
                        <a:rPr lang="en-US" dirty="0"/>
                        <a:t>ECG</a:t>
                      </a:r>
                    </a:p>
                  </a:txBody>
                  <a:tcPr/>
                </a:tc>
                <a:extLst>
                  <a:ext uri="{0D108BD9-81ED-4DB2-BD59-A6C34878D82A}">
                    <a16:rowId xmlns:a16="http://schemas.microsoft.com/office/drawing/2014/main" val="1859526057"/>
                  </a:ext>
                </a:extLst>
              </a:tr>
              <a:tr h="370840">
                <a:tc>
                  <a:txBody>
                    <a:bodyPr/>
                    <a:lstStyle/>
                    <a:p>
                      <a:r>
                        <a:rPr lang="en-US" dirty="0"/>
                        <a:t>Access</a:t>
                      </a:r>
                    </a:p>
                  </a:txBody>
                  <a:tcPr/>
                </a:tc>
                <a:extLst>
                  <a:ext uri="{0D108BD9-81ED-4DB2-BD59-A6C34878D82A}">
                    <a16:rowId xmlns:a16="http://schemas.microsoft.com/office/drawing/2014/main" val="4068861622"/>
                  </a:ext>
                </a:extLst>
              </a:tr>
              <a:tr h="370840">
                <a:tc>
                  <a:txBody>
                    <a:bodyPr/>
                    <a:lstStyle/>
                    <a:p>
                      <a:r>
                        <a:rPr lang="en-US" dirty="0"/>
                        <a:t>Vitals</a:t>
                      </a:r>
                    </a:p>
                  </a:txBody>
                  <a:tcPr/>
                </a:tc>
                <a:extLst>
                  <a:ext uri="{0D108BD9-81ED-4DB2-BD59-A6C34878D82A}">
                    <a16:rowId xmlns:a16="http://schemas.microsoft.com/office/drawing/2014/main" val="244020213"/>
                  </a:ext>
                </a:extLst>
              </a:tr>
              <a:tr h="370840">
                <a:tc>
                  <a:txBody>
                    <a:bodyPr/>
                    <a:lstStyle/>
                    <a:p>
                      <a:r>
                        <a:rPr lang="en-US" dirty="0"/>
                        <a:t>Cardiopulmonary exam (ABCs)</a:t>
                      </a:r>
                    </a:p>
                  </a:txBody>
                  <a:tcPr/>
                </a:tc>
                <a:extLst>
                  <a:ext uri="{0D108BD9-81ED-4DB2-BD59-A6C34878D82A}">
                    <a16:rowId xmlns:a16="http://schemas.microsoft.com/office/drawing/2014/main" val="831241130"/>
                  </a:ext>
                </a:extLst>
              </a:tr>
            </a:tbl>
          </a:graphicData>
        </a:graphic>
      </p:graphicFrame>
    </p:spTree>
    <p:extLst>
      <p:ext uri="{BB962C8B-B14F-4D97-AF65-F5344CB8AC3E}">
        <p14:creationId xmlns:p14="http://schemas.microsoft.com/office/powerpoint/2010/main" val="3731548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graphicFrame>
        <p:nvGraphicFramePr>
          <p:cNvPr id="8" name="Table 7"/>
          <p:cNvGraphicFramePr>
            <a:graphicFrameLocks noGrp="1"/>
          </p:cNvGraphicFramePr>
          <p:nvPr/>
        </p:nvGraphicFramePr>
        <p:xfrm>
          <a:off x="311700" y="1061658"/>
          <a:ext cx="1411592" cy="3383063"/>
        </p:xfrm>
        <a:graphic>
          <a:graphicData uri="http://schemas.openxmlformats.org/drawingml/2006/table">
            <a:tbl>
              <a:tblPr bandRow="1">
                <a:tableStyleId>{35758FB7-9AC5-4552-8A53-C91805E547FA}</a:tableStyleId>
              </a:tblPr>
              <a:tblGrid>
                <a:gridCol w="1411592">
                  <a:extLst>
                    <a:ext uri="{9D8B030D-6E8A-4147-A177-3AD203B41FA5}">
                      <a16:colId xmlns:a16="http://schemas.microsoft.com/office/drawing/2014/main" val="234587240"/>
                    </a:ext>
                  </a:extLst>
                </a:gridCol>
              </a:tblGrid>
              <a:tr h="670343">
                <a:tc>
                  <a:txBody>
                    <a:bodyPr/>
                    <a:lstStyle/>
                    <a:p>
                      <a:pPr>
                        <a:lnSpc>
                          <a:spcPct val="100000"/>
                        </a:lnSpc>
                      </a:pPr>
                      <a:r>
                        <a:rPr lang="en-US" dirty="0"/>
                        <a:t>HPI</a:t>
                      </a:r>
                    </a:p>
                    <a:p>
                      <a:pPr lvl="1">
                        <a:lnSpc>
                          <a:spcPct val="100000"/>
                        </a:lnSpc>
                        <a:spcBef>
                          <a:spcPts val="0"/>
                        </a:spcBef>
                      </a:pPr>
                      <a:r>
                        <a:rPr lang="en-US" sz="800" dirty="0"/>
                        <a:t>FARCOLDER</a:t>
                      </a:r>
                    </a:p>
                    <a:p>
                      <a:endParaRPr lang="en-US" dirty="0"/>
                    </a:p>
                  </a:txBody>
                  <a:tcPr/>
                </a:tc>
                <a:extLst>
                  <a:ext uri="{0D108BD9-81ED-4DB2-BD59-A6C34878D82A}">
                    <a16:rowId xmlns:a16="http://schemas.microsoft.com/office/drawing/2014/main" val="1652693346"/>
                  </a:ext>
                </a:extLst>
              </a:tr>
              <a:tr h="1061376">
                <a:tc>
                  <a:txBody>
                    <a:bodyPr/>
                    <a:lstStyle/>
                    <a:p>
                      <a:pPr>
                        <a:lnSpc>
                          <a:spcPct val="100000"/>
                        </a:lnSpc>
                      </a:pPr>
                      <a:r>
                        <a:rPr lang="en-US" dirty="0" err="1"/>
                        <a:t>PMHx</a:t>
                      </a:r>
                      <a:endParaRPr lang="en-US" dirty="0"/>
                    </a:p>
                    <a:p>
                      <a:pPr lvl="1">
                        <a:lnSpc>
                          <a:spcPct val="100000"/>
                        </a:lnSpc>
                        <a:spcBef>
                          <a:spcPts val="0"/>
                        </a:spcBef>
                      </a:pPr>
                      <a:r>
                        <a:rPr lang="en-US" dirty="0" err="1"/>
                        <a:t>PSHx</a:t>
                      </a:r>
                      <a:endParaRPr lang="en-US" dirty="0"/>
                    </a:p>
                    <a:p>
                      <a:pPr lvl="1">
                        <a:lnSpc>
                          <a:spcPct val="100000"/>
                        </a:lnSpc>
                        <a:spcBef>
                          <a:spcPts val="0"/>
                        </a:spcBef>
                      </a:pPr>
                      <a:r>
                        <a:rPr lang="en-US" dirty="0"/>
                        <a:t>Meds/allergies</a:t>
                      </a:r>
                    </a:p>
                    <a:p>
                      <a:pPr lvl="1">
                        <a:lnSpc>
                          <a:spcPct val="100000"/>
                        </a:lnSpc>
                        <a:spcBef>
                          <a:spcPts val="0"/>
                        </a:spcBef>
                      </a:pPr>
                      <a:r>
                        <a:rPr lang="en-US" dirty="0"/>
                        <a:t>Preventative </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FHx</a:t>
                      </a:r>
                      <a:endParaRPr lang="en-US" dirty="0"/>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SHx</a:t>
                      </a:r>
                      <a:endParaRPr lang="en-US" dirty="0"/>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ROS</a:t>
                      </a:r>
                    </a:p>
                    <a:p>
                      <a:endParaRPr lang="en-US" dirty="0"/>
                    </a:p>
                  </a:txBody>
                  <a:tcPr/>
                </a:tc>
                <a:extLst>
                  <a:ext uri="{0D108BD9-81ED-4DB2-BD59-A6C34878D82A}">
                    <a16:rowId xmlns:a16="http://schemas.microsoft.com/office/drawing/2014/main" val="3581098953"/>
                  </a:ext>
                </a:extLst>
              </a:tr>
            </a:tbl>
          </a:graphicData>
        </a:graphic>
      </p:graphicFrame>
    </p:spTree>
    <p:extLst>
      <p:ext uri="{BB962C8B-B14F-4D97-AF65-F5344CB8AC3E}">
        <p14:creationId xmlns:p14="http://schemas.microsoft.com/office/powerpoint/2010/main" val="2867914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p>
        </p:txBody>
      </p:sp>
      <p:graphicFrame>
        <p:nvGraphicFramePr>
          <p:cNvPr id="11" name="Table 10"/>
          <p:cNvGraphicFramePr>
            <a:graphicFrameLocks noGrp="1"/>
          </p:cNvGraphicFramePr>
          <p:nvPr/>
        </p:nvGraphicFramePr>
        <p:xfrm>
          <a:off x="311700" y="1030066"/>
          <a:ext cx="1645194" cy="3984036"/>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Vitals</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Neuro</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HEENT</a:t>
                      </a:r>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Chest</a:t>
                      </a:r>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Abdomen</a:t>
                      </a:r>
                    </a:p>
                    <a:p>
                      <a:endParaRPr lang="en-US" dirty="0"/>
                    </a:p>
                  </a:txBody>
                  <a:tcPr/>
                </a:tc>
                <a:extLst>
                  <a:ext uri="{0D108BD9-81ED-4DB2-BD59-A6C34878D82A}">
                    <a16:rowId xmlns:a16="http://schemas.microsoft.com/office/drawing/2014/main" val="3581098953"/>
                  </a:ext>
                </a:extLst>
              </a:tr>
              <a:tr h="474826">
                <a:tc>
                  <a:txBody>
                    <a:bodyPr/>
                    <a:lstStyle/>
                    <a:p>
                      <a:r>
                        <a:rPr lang="en-US" dirty="0"/>
                        <a:t>Vascular</a:t>
                      </a:r>
                    </a:p>
                  </a:txBody>
                  <a:tcPr/>
                </a:tc>
                <a:extLst>
                  <a:ext uri="{0D108BD9-81ED-4DB2-BD59-A6C34878D82A}">
                    <a16:rowId xmlns:a16="http://schemas.microsoft.com/office/drawing/2014/main" val="1129692693"/>
                  </a:ext>
                </a:extLst>
              </a:tr>
              <a:tr h="474826">
                <a:tc>
                  <a:txBody>
                    <a:bodyPr/>
                    <a:lstStyle/>
                    <a:p>
                      <a:r>
                        <a:rPr lang="en-US" dirty="0"/>
                        <a:t>Musculoskeletal /skin</a:t>
                      </a:r>
                    </a:p>
                  </a:txBody>
                  <a:tcPr/>
                </a:tc>
                <a:extLst>
                  <a:ext uri="{0D108BD9-81ED-4DB2-BD59-A6C34878D82A}">
                    <a16:rowId xmlns:a16="http://schemas.microsoft.com/office/drawing/2014/main" val="3922461058"/>
                  </a:ext>
                </a:extLst>
              </a:tr>
              <a:tr h="474826">
                <a:tc>
                  <a:txBody>
                    <a:bodyPr/>
                    <a:lstStyle/>
                    <a:p>
                      <a:r>
                        <a:rPr lang="en-US" dirty="0"/>
                        <a:t>Genital/rectal</a:t>
                      </a:r>
                    </a:p>
                  </a:txBody>
                  <a:tcPr/>
                </a:tc>
                <a:extLst>
                  <a:ext uri="{0D108BD9-81ED-4DB2-BD59-A6C34878D82A}">
                    <a16:rowId xmlns:a16="http://schemas.microsoft.com/office/drawing/2014/main" val="2622206029"/>
                  </a:ext>
                </a:extLst>
              </a:tr>
            </a:tbl>
          </a:graphicData>
        </a:graphic>
      </p:graphicFrame>
      <p:sp>
        <p:nvSpPr>
          <p:cNvPr id="12" name="Right Arrow 11"/>
          <p:cNvSpPr/>
          <p:nvPr/>
        </p:nvSpPr>
        <p:spPr>
          <a:xfrm>
            <a:off x="3481392" y="2279406"/>
            <a:ext cx="956603"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527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465" y="254000"/>
            <a:ext cx="9045535" cy="4681938"/>
          </a:xfrm>
          <a:prstGeom prst="rect">
            <a:avLst/>
          </a:prstGeom>
        </p:spPr>
      </p:pic>
    </p:spTree>
    <p:extLst>
      <p:ext uri="{BB962C8B-B14F-4D97-AF65-F5344CB8AC3E}">
        <p14:creationId xmlns:p14="http://schemas.microsoft.com/office/powerpoint/2010/main" val="34637946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graphicFrame>
        <p:nvGraphicFramePr>
          <p:cNvPr id="12" name="Table 11"/>
          <p:cNvGraphicFramePr>
            <a:graphicFrameLocks noGrp="1"/>
          </p:cNvGraphicFramePr>
          <p:nvPr/>
        </p:nvGraphicFramePr>
        <p:xfrm>
          <a:off x="1484504" y="180605"/>
          <a:ext cx="1645194" cy="4847020"/>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CBC</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CMP</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Lipase/amylase</a:t>
                      </a:r>
                    </a:p>
                    <a:p>
                      <a:endParaRPr lang="en-US" dirty="0"/>
                    </a:p>
                  </a:txBody>
                  <a:tcPr/>
                </a:tc>
                <a:extLst>
                  <a:ext uri="{0D108BD9-81ED-4DB2-BD59-A6C34878D82A}">
                    <a16:rowId xmlns:a16="http://schemas.microsoft.com/office/drawing/2014/main" val="2686451509"/>
                  </a:ext>
                </a:extLst>
              </a:tr>
              <a:tr h="474826">
                <a:tc>
                  <a:txBody>
                    <a:bodyPr/>
                    <a:lstStyle/>
                    <a:p>
                      <a:r>
                        <a:rPr lang="en-US" dirty="0"/>
                        <a:t>INR</a:t>
                      </a:r>
                    </a:p>
                  </a:txBody>
                  <a:tcPr/>
                </a:tc>
                <a:extLst>
                  <a:ext uri="{0D108BD9-81ED-4DB2-BD59-A6C34878D82A}">
                    <a16:rowId xmlns:a16="http://schemas.microsoft.com/office/drawing/2014/main" val="3162759437"/>
                  </a:ext>
                </a:extLst>
              </a:tr>
              <a:tr h="474826">
                <a:tc>
                  <a:txBody>
                    <a:bodyPr/>
                    <a:lstStyle/>
                    <a:p>
                      <a:r>
                        <a:rPr lang="en-US" dirty="0"/>
                        <a:t>Lactate</a:t>
                      </a:r>
                    </a:p>
                  </a:txBody>
                  <a:tcPr/>
                </a:tc>
                <a:extLst>
                  <a:ext uri="{0D108BD9-81ED-4DB2-BD59-A6C34878D82A}">
                    <a16:rowId xmlns:a16="http://schemas.microsoft.com/office/drawing/2014/main" val="1460538792"/>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Genetic testing</a:t>
                      </a:r>
                    </a:p>
                  </a:txBody>
                  <a:tcPr/>
                </a:tc>
                <a:extLst>
                  <a:ext uri="{0D108BD9-81ED-4DB2-BD59-A6C34878D82A}">
                    <a16:rowId xmlns:a16="http://schemas.microsoft.com/office/drawing/2014/main" val="349492605"/>
                  </a:ext>
                </a:extLst>
              </a:tr>
              <a:tr h="474826">
                <a:tc>
                  <a:txBody>
                    <a:bodyPr/>
                    <a:lstStyle/>
                    <a:p>
                      <a:r>
                        <a:rPr lang="en-US" dirty="0"/>
                        <a:t>Tumor markers</a:t>
                      </a:r>
                    </a:p>
                  </a:txBody>
                  <a:tcPr/>
                </a:tc>
                <a:extLst>
                  <a:ext uri="{0D108BD9-81ED-4DB2-BD59-A6C34878D82A}">
                    <a16:rowId xmlns:a16="http://schemas.microsoft.com/office/drawing/2014/main" val="3189171028"/>
                  </a:ext>
                </a:extLst>
              </a:tr>
              <a:tr h="474826">
                <a:tc>
                  <a:txBody>
                    <a:bodyPr/>
                    <a:lstStyle/>
                    <a:p>
                      <a:r>
                        <a:rPr lang="en-US" dirty="0"/>
                        <a:t>Urine </a:t>
                      </a:r>
                      <a:r>
                        <a:rPr lang="en-US" dirty="0" err="1"/>
                        <a:t>metanephrines</a:t>
                      </a:r>
                      <a:endParaRPr lang="en-US" dirty="0"/>
                    </a:p>
                  </a:txBody>
                  <a:tcPr/>
                </a:tc>
                <a:extLst>
                  <a:ext uri="{0D108BD9-81ED-4DB2-BD59-A6C34878D82A}">
                    <a16:rowId xmlns:a16="http://schemas.microsoft.com/office/drawing/2014/main" val="2402398806"/>
                  </a:ext>
                </a:extLst>
              </a:tr>
              <a:tr h="474826">
                <a:tc>
                  <a:txBody>
                    <a:bodyPr/>
                    <a:lstStyle/>
                    <a:p>
                      <a:r>
                        <a:rPr lang="en-US" dirty="0"/>
                        <a:t>TSH, FT4</a:t>
                      </a:r>
                    </a:p>
                  </a:txBody>
                  <a:tcPr/>
                </a:tc>
                <a:extLst>
                  <a:ext uri="{0D108BD9-81ED-4DB2-BD59-A6C34878D82A}">
                    <a16:rowId xmlns:a16="http://schemas.microsoft.com/office/drawing/2014/main" val="1228075131"/>
                  </a:ext>
                </a:extLst>
              </a:tr>
              <a:tr h="474826">
                <a:tc>
                  <a:txBody>
                    <a:bodyPr/>
                    <a:lstStyle/>
                    <a:p>
                      <a:r>
                        <a:rPr lang="en-US" dirty="0"/>
                        <a:t>PTH</a:t>
                      </a:r>
                    </a:p>
                  </a:txBody>
                  <a:tcPr/>
                </a:tc>
                <a:extLst>
                  <a:ext uri="{0D108BD9-81ED-4DB2-BD59-A6C34878D82A}">
                    <a16:rowId xmlns:a16="http://schemas.microsoft.com/office/drawing/2014/main" val="2613422454"/>
                  </a:ext>
                </a:extLst>
              </a:tr>
            </a:tbl>
          </a:graphicData>
        </a:graphic>
      </p:graphicFrame>
      <p:sp>
        <p:nvSpPr>
          <p:cNvPr id="13" name="Right Arrow 12"/>
          <p:cNvSpPr/>
          <p:nvPr/>
        </p:nvSpPr>
        <p:spPr>
          <a:xfrm>
            <a:off x="3435769" y="2111746"/>
            <a:ext cx="1349878"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421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Imaging/tests</a:t>
            </a:r>
          </a:p>
        </p:txBody>
      </p:sp>
      <p:graphicFrame>
        <p:nvGraphicFramePr>
          <p:cNvPr id="12" name="Table 11"/>
          <p:cNvGraphicFramePr>
            <a:graphicFrameLocks noGrp="1"/>
          </p:cNvGraphicFramePr>
          <p:nvPr/>
        </p:nvGraphicFramePr>
        <p:xfrm>
          <a:off x="3044551" y="181881"/>
          <a:ext cx="1645194" cy="4803686"/>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ECG</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CT/CTA</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US</a:t>
                      </a:r>
                    </a:p>
                    <a:p>
                      <a:endParaRPr lang="en-US" dirty="0"/>
                    </a:p>
                  </a:txBody>
                  <a:tcPr/>
                </a:tc>
                <a:extLst>
                  <a:ext uri="{0D108BD9-81ED-4DB2-BD59-A6C34878D82A}">
                    <a16:rowId xmlns:a16="http://schemas.microsoft.com/office/drawing/2014/main" val="2686451509"/>
                  </a:ext>
                </a:extLst>
              </a:tr>
              <a:tr h="474826">
                <a:tc>
                  <a:txBody>
                    <a:bodyPr/>
                    <a:lstStyle/>
                    <a:p>
                      <a:r>
                        <a:rPr lang="en-US" dirty="0"/>
                        <a:t>MRI/MRA/MRCP</a:t>
                      </a:r>
                    </a:p>
                  </a:txBody>
                  <a:tcPr/>
                </a:tc>
                <a:extLst>
                  <a:ext uri="{0D108BD9-81ED-4DB2-BD59-A6C34878D82A}">
                    <a16:rowId xmlns:a16="http://schemas.microsoft.com/office/drawing/2014/main" val="3035629035"/>
                  </a:ext>
                </a:extLst>
              </a:tr>
              <a:tr h="474826">
                <a:tc>
                  <a:txBody>
                    <a:bodyPr/>
                    <a:lstStyle/>
                    <a:p>
                      <a:r>
                        <a:rPr lang="en-US" dirty="0"/>
                        <a:t>EGD/Colonoscopy</a:t>
                      </a:r>
                    </a:p>
                  </a:txBody>
                  <a:tcPr/>
                </a:tc>
                <a:extLst>
                  <a:ext uri="{0D108BD9-81ED-4DB2-BD59-A6C34878D82A}">
                    <a16:rowId xmlns:a16="http://schemas.microsoft.com/office/drawing/2014/main" val="3162759437"/>
                  </a:ext>
                </a:extLst>
              </a:tr>
              <a:tr h="474826">
                <a:tc>
                  <a:txBody>
                    <a:bodyPr/>
                    <a:lstStyle/>
                    <a:p>
                      <a:r>
                        <a:rPr lang="en-US" dirty="0"/>
                        <a:t>XR</a:t>
                      </a:r>
                    </a:p>
                  </a:txBody>
                  <a:tcPr/>
                </a:tc>
                <a:extLst>
                  <a:ext uri="{0D108BD9-81ED-4DB2-BD59-A6C34878D82A}">
                    <a16:rowId xmlns:a16="http://schemas.microsoft.com/office/drawing/2014/main" val="1460538792"/>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Mammogram</a:t>
                      </a:r>
                    </a:p>
                  </a:txBody>
                  <a:tcPr/>
                </a:tc>
                <a:extLst>
                  <a:ext uri="{0D108BD9-81ED-4DB2-BD59-A6C34878D82A}">
                    <a16:rowId xmlns:a16="http://schemas.microsoft.com/office/drawing/2014/main" val="349492605"/>
                  </a:ext>
                </a:extLst>
              </a:tr>
              <a:tr h="474826">
                <a:tc>
                  <a:txBody>
                    <a:bodyPr/>
                    <a:lstStyle/>
                    <a:p>
                      <a:r>
                        <a:rPr lang="en-US" dirty="0"/>
                        <a:t>HIDA</a:t>
                      </a:r>
                    </a:p>
                  </a:txBody>
                  <a:tcPr/>
                </a:tc>
                <a:extLst>
                  <a:ext uri="{0D108BD9-81ED-4DB2-BD59-A6C34878D82A}">
                    <a16:rowId xmlns:a16="http://schemas.microsoft.com/office/drawing/2014/main" val="3189171028"/>
                  </a:ext>
                </a:extLst>
              </a:tr>
              <a:tr h="474826">
                <a:tc>
                  <a:txBody>
                    <a:bodyPr/>
                    <a:lstStyle/>
                    <a:p>
                      <a:r>
                        <a:rPr lang="en-US" dirty="0" err="1"/>
                        <a:t>Sestemibi</a:t>
                      </a:r>
                      <a:endParaRPr lang="en-US" dirty="0"/>
                    </a:p>
                  </a:txBody>
                  <a:tcPr/>
                </a:tc>
                <a:extLst>
                  <a:ext uri="{0D108BD9-81ED-4DB2-BD59-A6C34878D82A}">
                    <a16:rowId xmlns:a16="http://schemas.microsoft.com/office/drawing/2014/main" val="2402398806"/>
                  </a:ext>
                </a:extLst>
              </a:tr>
              <a:tr h="474826">
                <a:tc>
                  <a:txBody>
                    <a:bodyPr/>
                    <a:lstStyle/>
                    <a:p>
                      <a:r>
                        <a:rPr lang="en-US" dirty="0"/>
                        <a:t>Biopsy</a:t>
                      </a:r>
                      <a:r>
                        <a:rPr lang="en-US" baseline="0" dirty="0"/>
                        <a:t> (</a:t>
                      </a:r>
                      <a:r>
                        <a:rPr lang="en-US" baseline="0" dirty="0" err="1"/>
                        <a:t>eg</a:t>
                      </a:r>
                      <a:r>
                        <a:rPr lang="en-US" baseline="0" dirty="0"/>
                        <a:t> IR)</a:t>
                      </a:r>
                      <a:endParaRPr lang="en-US" dirty="0"/>
                    </a:p>
                  </a:txBody>
                  <a:tcPr/>
                </a:tc>
                <a:extLst>
                  <a:ext uri="{0D108BD9-81ED-4DB2-BD59-A6C34878D82A}">
                    <a16:rowId xmlns:a16="http://schemas.microsoft.com/office/drawing/2014/main" val="1228075131"/>
                  </a:ext>
                </a:extLst>
              </a:tr>
            </a:tbl>
          </a:graphicData>
        </a:graphic>
      </p:graphicFrame>
      <p:sp>
        <p:nvSpPr>
          <p:cNvPr id="13" name="Right Arrow 12"/>
          <p:cNvSpPr/>
          <p:nvPr/>
        </p:nvSpPr>
        <p:spPr>
          <a:xfrm>
            <a:off x="5236434" y="2221938"/>
            <a:ext cx="1349878"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14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Text Placeholder 2"/>
          <p:cNvSpPr>
            <a:spLocks noGrp="1"/>
          </p:cNvSpPr>
          <p:nvPr>
            <p:ph type="body" idx="1"/>
          </p:nvPr>
        </p:nvSpPr>
        <p:spPr/>
        <p:txBody>
          <a:bodyPr/>
          <a:lstStyle/>
          <a:p>
            <a:r>
              <a:rPr lang="en-US" dirty="0"/>
              <a:t>Perioperative care</a:t>
            </a:r>
          </a:p>
          <a:p>
            <a:r>
              <a:rPr lang="en-US" dirty="0"/>
              <a:t>Operation</a:t>
            </a:r>
          </a:p>
          <a:p>
            <a:r>
              <a:rPr lang="en-US" dirty="0"/>
              <a:t>Recovery</a:t>
            </a:r>
          </a:p>
          <a:p>
            <a:r>
              <a:rPr lang="en-US" dirty="0"/>
              <a:t>Complications</a:t>
            </a:r>
          </a:p>
          <a:p>
            <a:r>
              <a:rPr lang="en-US" dirty="0"/>
              <a:t>Follow up</a:t>
            </a:r>
          </a:p>
        </p:txBody>
      </p:sp>
    </p:spTree>
    <p:extLst>
      <p:ext uri="{BB962C8B-B14F-4D97-AF65-F5344CB8AC3E}">
        <p14:creationId xmlns:p14="http://schemas.microsoft.com/office/powerpoint/2010/main" val="234118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098" name="Picture 2" descr="https://teachmesurgery.com/wp-content/uploads/2016/07/Hartmanns-Proced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2" y="1152475"/>
            <a:ext cx="574357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1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848708" y="603086"/>
            <a:ext cx="3582938" cy="4055738"/>
          </a:xfrm>
          <a:prstGeom prst="rect">
            <a:avLst/>
          </a:prstGeom>
        </p:spPr>
      </p:pic>
      <p:sp>
        <p:nvSpPr>
          <p:cNvPr id="20" name="Freeform 19"/>
          <p:cNvSpPr/>
          <p:nvPr/>
        </p:nvSpPr>
        <p:spPr>
          <a:xfrm>
            <a:off x="4979638" y="3960387"/>
            <a:ext cx="432420" cy="76354"/>
          </a:xfrm>
          <a:custGeom>
            <a:avLst/>
            <a:gdLst>
              <a:gd name="connsiteX0" fmla="*/ 0 w 476250"/>
              <a:gd name="connsiteY0" fmla="*/ 107950 h 158750"/>
              <a:gd name="connsiteX1" fmla="*/ 25400 w 476250"/>
              <a:gd name="connsiteY1" fmla="*/ 76200 h 158750"/>
              <a:gd name="connsiteX2" fmla="*/ 57150 w 476250"/>
              <a:gd name="connsiteY2" fmla="*/ 25400 h 158750"/>
              <a:gd name="connsiteX3" fmla="*/ 69850 w 476250"/>
              <a:gd name="connsiteY3" fmla="*/ 63500 h 158750"/>
              <a:gd name="connsiteX4" fmla="*/ 76200 w 476250"/>
              <a:gd name="connsiteY4" fmla="*/ 82550 h 158750"/>
              <a:gd name="connsiteX5" fmla="*/ 127000 w 476250"/>
              <a:gd name="connsiteY5" fmla="*/ 139700 h 158750"/>
              <a:gd name="connsiteX6" fmla="*/ 152400 w 476250"/>
              <a:gd name="connsiteY6" fmla="*/ 63500 h 158750"/>
              <a:gd name="connsiteX7" fmla="*/ 158750 w 476250"/>
              <a:gd name="connsiteY7" fmla="*/ 44450 h 158750"/>
              <a:gd name="connsiteX8" fmla="*/ 177800 w 476250"/>
              <a:gd name="connsiteY8" fmla="*/ 31750 h 158750"/>
              <a:gd name="connsiteX9" fmla="*/ 184150 w 476250"/>
              <a:gd name="connsiteY9" fmla="*/ 12700 h 158750"/>
              <a:gd name="connsiteX10" fmla="*/ 215900 w 476250"/>
              <a:gd name="connsiteY10" fmla="*/ 50800 h 158750"/>
              <a:gd name="connsiteX11" fmla="*/ 234950 w 476250"/>
              <a:gd name="connsiteY11" fmla="*/ 69850 h 158750"/>
              <a:gd name="connsiteX12" fmla="*/ 247650 w 476250"/>
              <a:gd name="connsiteY12" fmla="*/ 88900 h 158750"/>
              <a:gd name="connsiteX13" fmla="*/ 266700 w 476250"/>
              <a:gd name="connsiteY13" fmla="*/ 107950 h 158750"/>
              <a:gd name="connsiteX14" fmla="*/ 279400 w 476250"/>
              <a:gd name="connsiteY14" fmla="*/ 127000 h 158750"/>
              <a:gd name="connsiteX15" fmla="*/ 317500 w 476250"/>
              <a:gd name="connsiteY15" fmla="*/ 158750 h 158750"/>
              <a:gd name="connsiteX16" fmla="*/ 330200 w 476250"/>
              <a:gd name="connsiteY16" fmla="*/ 120650 h 158750"/>
              <a:gd name="connsiteX17" fmla="*/ 342900 w 476250"/>
              <a:gd name="connsiteY17" fmla="*/ 25400 h 158750"/>
              <a:gd name="connsiteX18" fmla="*/ 355600 w 476250"/>
              <a:gd name="connsiteY18" fmla="*/ 6350 h 158750"/>
              <a:gd name="connsiteX19" fmla="*/ 374650 w 476250"/>
              <a:gd name="connsiteY19" fmla="*/ 0 h 158750"/>
              <a:gd name="connsiteX20" fmla="*/ 412750 w 476250"/>
              <a:gd name="connsiteY20" fmla="*/ 25400 h 158750"/>
              <a:gd name="connsiteX21" fmla="*/ 419100 w 476250"/>
              <a:gd name="connsiteY21" fmla="*/ 44450 h 158750"/>
              <a:gd name="connsiteX22" fmla="*/ 457200 w 476250"/>
              <a:gd name="connsiteY22" fmla="*/ 82550 h 158750"/>
              <a:gd name="connsiteX23" fmla="*/ 476250 w 476250"/>
              <a:gd name="connsiteY23" fmla="*/ 10795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6250" h="158750">
                <a:moveTo>
                  <a:pt x="0" y="107950"/>
                </a:moveTo>
                <a:cubicBezTo>
                  <a:pt x="8467" y="97367"/>
                  <a:pt x="18910" y="88098"/>
                  <a:pt x="25400" y="76200"/>
                </a:cubicBezTo>
                <a:cubicBezTo>
                  <a:pt x="55627" y="20784"/>
                  <a:pt x="18345" y="51270"/>
                  <a:pt x="57150" y="25400"/>
                </a:cubicBezTo>
                <a:lnTo>
                  <a:pt x="69850" y="63500"/>
                </a:lnTo>
                <a:cubicBezTo>
                  <a:pt x="71967" y="69850"/>
                  <a:pt x="71467" y="77817"/>
                  <a:pt x="76200" y="82550"/>
                </a:cubicBezTo>
                <a:cubicBezTo>
                  <a:pt x="119696" y="126046"/>
                  <a:pt x="104337" y="105706"/>
                  <a:pt x="127000" y="139700"/>
                </a:cubicBezTo>
                <a:lnTo>
                  <a:pt x="152400" y="63500"/>
                </a:lnTo>
                <a:cubicBezTo>
                  <a:pt x="154517" y="57150"/>
                  <a:pt x="153181" y="48163"/>
                  <a:pt x="158750" y="44450"/>
                </a:cubicBezTo>
                <a:lnTo>
                  <a:pt x="177800" y="31750"/>
                </a:lnTo>
                <a:cubicBezTo>
                  <a:pt x="179917" y="25400"/>
                  <a:pt x="177457" y="12700"/>
                  <a:pt x="184150" y="12700"/>
                </a:cubicBezTo>
                <a:cubicBezTo>
                  <a:pt x="214859" y="12700"/>
                  <a:pt x="206232" y="36298"/>
                  <a:pt x="215900" y="50800"/>
                </a:cubicBezTo>
                <a:cubicBezTo>
                  <a:pt x="220881" y="58272"/>
                  <a:pt x="229201" y="62951"/>
                  <a:pt x="234950" y="69850"/>
                </a:cubicBezTo>
                <a:cubicBezTo>
                  <a:pt x="239836" y="75713"/>
                  <a:pt x="242764" y="83037"/>
                  <a:pt x="247650" y="88900"/>
                </a:cubicBezTo>
                <a:cubicBezTo>
                  <a:pt x="253399" y="95799"/>
                  <a:pt x="260951" y="101051"/>
                  <a:pt x="266700" y="107950"/>
                </a:cubicBezTo>
                <a:cubicBezTo>
                  <a:pt x="271586" y="113813"/>
                  <a:pt x="274514" y="121137"/>
                  <a:pt x="279400" y="127000"/>
                </a:cubicBezTo>
                <a:cubicBezTo>
                  <a:pt x="294679" y="145335"/>
                  <a:pt x="298769" y="146263"/>
                  <a:pt x="317500" y="158750"/>
                </a:cubicBezTo>
                <a:cubicBezTo>
                  <a:pt x="321733" y="146050"/>
                  <a:pt x="329088" y="133991"/>
                  <a:pt x="330200" y="120650"/>
                </a:cubicBezTo>
                <a:cubicBezTo>
                  <a:pt x="331619" y="103626"/>
                  <a:pt x="329931" y="51338"/>
                  <a:pt x="342900" y="25400"/>
                </a:cubicBezTo>
                <a:cubicBezTo>
                  <a:pt x="346313" y="18574"/>
                  <a:pt x="349641" y="11118"/>
                  <a:pt x="355600" y="6350"/>
                </a:cubicBezTo>
                <a:cubicBezTo>
                  <a:pt x="360827" y="2169"/>
                  <a:pt x="368300" y="2117"/>
                  <a:pt x="374650" y="0"/>
                </a:cubicBezTo>
                <a:cubicBezTo>
                  <a:pt x="394622" y="6657"/>
                  <a:pt x="399160" y="5015"/>
                  <a:pt x="412750" y="25400"/>
                </a:cubicBezTo>
                <a:cubicBezTo>
                  <a:pt x="416463" y="30969"/>
                  <a:pt x="414991" y="39166"/>
                  <a:pt x="419100" y="44450"/>
                </a:cubicBezTo>
                <a:cubicBezTo>
                  <a:pt x="430127" y="58627"/>
                  <a:pt x="447237" y="67606"/>
                  <a:pt x="457200" y="82550"/>
                </a:cubicBezTo>
                <a:cubicBezTo>
                  <a:pt x="471560" y="104091"/>
                  <a:pt x="464504" y="96204"/>
                  <a:pt x="476250" y="107950"/>
                </a:cubicBez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68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489" name="Google Shape;489;p67"/>
          <p:cNvSpPr txBox="1"/>
          <p:nvPr/>
        </p:nvSpPr>
        <p:spPr>
          <a:xfrm>
            <a:off x="8124300" y="4816200"/>
            <a:ext cx="656100" cy="3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 action="ppaction://hlinkshowjump?jump=firstslide"/>
              </a:rPr>
              <a:t>index</a:t>
            </a:r>
            <a:endParaRPr/>
          </a:p>
        </p:txBody>
      </p:sp>
      <p:pic>
        <p:nvPicPr>
          <p:cNvPr id="490" name="Google Shape;490;p67"/>
          <p:cNvPicPr preferRelativeResize="0"/>
          <p:nvPr/>
        </p:nvPicPr>
        <p:blipFill>
          <a:blip r:embed="rId3">
            <a:alphaModFix/>
          </a:blip>
          <a:stretch>
            <a:fillRect/>
          </a:stretch>
        </p:blipFill>
        <p:spPr>
          <a:xfrm>
            <a:off x="1941076" y="0"/>
            <a:ext cx="5261883" cy="5143500"/>
          </a:xfrm>
          <a:prstGeom prst="rect">
            <a:avLst/>
          </a:prstGeom>
          <a:noFill/>
          <a:ln>
            <a:noFill/>
          </a:ln>
        </p:spPr>
      </p:pic>
    </p:spTree>
    <p:extLst>
      <p:ext uri="{BB962C8B-B14F-4D97-AF65-F5344CB8AC3E}">
        <p14:creationId xmlns:p14="http://schemas.microsoft.com/office/powerpoint/2010/main" val="32538670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497" name="Google Shape;497;p68"/>
          <p:cNvSpPr txBox="1"/>
          <p:nvPr/>
        </p:nvSpPr>
        <p:spPr>
          <a:xfrm>
            <a:off x="8124300" y="4816200"/>
            <a:ext cx="656100" cy="3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 action="ppaction://hlinkshowjump?jump=firstslide"/>
              </a:rPr>
              <a:t>index</a:t>
            </a:r>
            <a:endParaRPr/>
          </a:p>
        </p:txBody>
      </p:sp>
      <p:pic>
        <p:nvPicPr>
          <p:cNvPr id="498" name="Google Shape;498;p68"/>
          <p:cNvPicPr preferRelativeResize="0"/>
          <p:nvPr/>
        </p:nvPicPr>
        <p:blipFill rotWithShape="1">
          <a:blip r:embed="rId3">
            <a:alphaModFix/>
          </a:blip>
          <a:srcRect l="35525" t="50000"/>
          <a:stretch/>
        </p:blipFill>
        <p:spPr>
          <a:xfrm>
            <a:off x="989400" y="168813"/>
            <a:ext cx="6575644" cy="4805875"/>
          </a:xfrm>
          <a:prstGeom prst="rect">
            <a:avLst/>
          </a:prstGeom>
          <a:noFill/>
          <a:ln>
            <a:noFill/>
          </a:ln>
        </p:spPr>
      </p:pic>
    </p:spTree>
    <p:extLst>
      <p:ext uri="{BB962C8B-B14F-4D97-AF65-F5344CB8AC3E}">
        <p14:creationId xmlns:p14="http://schemas.microsoft.com/office/powerpoint/2010/main" val="3726064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a:t>
            </a:r>
          </a:p>
        </p:txBody>
      </p:sp>
      <p:sp>
        <p:nvSpPr>
          <p:cNvPr id="3" name="Text Placeholder 2"/>
          <p:cNvSpPr>
            <a:spLocks noGrp="1"/>
          </p:cNvSpPr>
          <p:nvPr>
            <p:ph type="body" idx="1"/>
          </p:nvPr>
        </p:nvSpPr>
        <p:spPr/>
        <p:txBody>
          <a:bodyPr/>
          <a:lstStyle/>
          <a:p>
            <a:pPr hangingPunct="0"/>
            <a:r>
              <a:rPr lang="en-US" dirty="0"/>
              <a:t>A 45-year-old lady is admitted with a thirty-six hour history of progressively severe upper abdominal pain.  Although she has had occasional postprandial epigastric discomfort (especially to fatty foods) for several years she has never had abdominal pain this severe.</a:t>
            </a:r>
          </a:p>
        </p:txBody>
      </p:sp>
    </p:spTree>
    <p:extLst>
      <p:ext uri="{BB962C8B-B14F-4D97-AF65-F5344CB8AC3E}">
        <p14:creationId xmlns:p14="http://schemas.microsoft.com/office/powerpoint/2010/main" val="11597636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a:t>
            </a:r>
          </a:p>
        </p:txBody>
      </p:sp>
      <p:sp>
        <p:nvSpPr>
          <p:cNvPr id="3" name="Text Placeholder 2"/>
          <p:cNvSpPr>
            <a:spLocks noGrp="1"/>
          </p:cNvSpPr>
          <p:nvPr>
            <p:ph type="body" idx="1"/>
          </p:nvPr>
        </p:nvSpPr>
        <p:spPr/>
        <p:txBody>
          <a:bodyPr/>
          <a:lstStyle/>
          <a:p>
            <a:r>
              <a:rPr lang="en-US" dirty="0"/>
              <a:t>A 78-year-old female who had a colon carcinoma resected four years ago presents to the hospital with a history of two weeks of intermittent nausea and vomiting. Her abdomen is distended with hyperactive bowel sounds.</a:t>
            </a:r>
          </a:p>
        </p:txBody>
      </p:sp>
    </p:spTree>
    <p:extLst>
      <p:ext uri="{BB962C8B-B14F-4D97-AF65-F5344CB8AC3E}">
        <p14:creationId xmlns:p14="http://schemas.microsoft.com/office/powerpoint/2010/main" val="26973256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5</a:t>
            </a:r>
          </a:p>
        </p:txBody>
      </p:sp>
      <p:sp>
        <p:nvSpPr>
          <p:cNvPr id="3" name="Text Placeholder 2"/>
          <p:cNvSpPr>
            <a:spLocks noGrp="1"/>
          </p:cNvSpPr>
          <p:nvPr>
            <p:ph type="body" idx="1"/>
          </p:nvPr>
        </p:nvSpPr>
        <p:spPr/>
        <p:txBody>
          <a:bodyPr/>
          <a:lstStyle/>
          <a:p>
            <a:r>
              <a:rPr lang="en-US" dirty="0"/>
              <a:t>You are called to see a 26-year-old male who has presented to the ED with 72 hours of pain localized to the right lower quadrant.  The pain began with an episode of vomiting, followed by watery diarrhea.  He had had similar pain in the past but not as severe.  He reports to you that on the ride to the hospital all the bumps in the road exacerbated his discomfort.</a:t>
            </a:r>
          </a:p>
          <a:p>
            <a:endParaRPr lang="en-US" dirty="0"/>
          </a:p>
        </p:txBody>
      </p:sp>
    </p:spTree>
    <p:extLst>
      <p:ext uri="{BB962C8B-B14F-4D97-AF65-F5344CB8AC3E}">
        <p14:creationId xmlns:p14="http://schemas.microsoft.com/office/powerpoint/2010/main" val="951578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5300" y="2031719"/>
            <a:ext cx="2787950" cy="1813401"/>
          </a:xfrm>
          <a:prstGeom prst="rect">
            <a:avLst/>
          </a:prstGeom>
        </p:spPr>
      </p:pic>
    </p:spTree>
    <p:extLst>
      <p:ext uri="{BB962C8B-B14F-4D97-AF65-F5344CB8AC3E}">
        <p14:creationId xmlns:p14="http://schemas.microsoft.com/office/powerpoint/2010/main" val="12293568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Stabilization- are they sick? </a:t>
            </a:r>
          </a:p>
        </p:txBody>
      </p:sp>
      <p:graphicFrame>
        <p:nvGraphicFramePr>
          <p:cNvPr id="4" name="Table 3"/>
          <p:cNvGraphicFramePr>
            <a:graphicFrameLocks noGrp="1"/>
          </p:cNvGraphicFramePr>
          <p:nvPr/>
        </p:nvGraphicFramePr>
        <p:xfrm>
          <a:off x="569740" y="1945150"/>
          <a:ext cx="1685912" cy="1624232"/>
        </p:xfrm>
        <a:graphic>
          <a:graphicData uri="http://schemas.openxmlformats.org/drawingml/2006/table">
            <a:tbl>
              <a:tblPr bandRow="1">
                <a:tableStyleId>{35758FB7-9AC5-4552-8A53-C91805E547FA}</a:tableStyleId>
              </a:tblPr>
              <a:tblGrid>
                <a:gridCol w="1685912">
                  <a:extLst>
                    <a:ext uri="{9D8B030D-6E8A-4147-A177-3AD203B41FA5}">
                      <a16:colId xmlns:a16="http://schemas.microsoft.com/office/drawing/2014/main" val="780613675"/>
                    </a:ext>
                  </a:extLst>
                </a:gridCol>
              </a:tblGrid>
              <a:tr h="364392">
                <a:tc>
                  <a:txBody>
                    <a:bodyPr/>
                    <a:lstStyle/>
                    <a:p>
                      <a:r>
                        <a:rPr lang="en-US" dirty="0"/>
                        <a:t>ECG</a:t>
                      </a:r>
                    </a:p>
                  </a:txBody>
                  <a:tcPr/>
                </a:tc>
                <a:extLst>
                  <a:ext uri="{0D108BD9-81ED-4DB2-BD59-A6C34878D82A}">
                    <a16:rowId xmlns:a16="http://schemas.microsoft.com/office/drawing/2014/main" val="1859526057"/>
                  </a:ext>
                </a:extLst>
              </a:tr>
              <a:tr h="370840">
                <a:tc>
                  <a:txBody>
                    <a:bodyPr/>
                    <a:lstStyle/>
                    <a:p>
                      <a:r>
                        <a:rPr lang="en-US" dirty="0"/>
                        <a:t>Access</a:t>
                      </a:r>
                    </a:p>
                  </a:txBody>
                  <a:tcPr/>
                </a:tc>
                <a:extLst>
                  <a:ext uri="{0D108BD9-81ED-4DB2-BD59-A6C34878D82A}">
                    <a16:rowId xmlns:a16="http://schemas.microsoft.com/office/drawing/2014/main" val="4068861622"/>
                  </a:ext>
                </a:extLst>
              </a:tr>
              <a:tr h="370840">
                <a:tc>
                  <a:txBody>
                    <a:bodyPr/>
                    <a:lstStyle/>
                    <a:p>
                      <a:r>
                        <a:rPr lang="en-US" dirty="0"/>
                        <a:t>Vitals</a:t>
                      </a:r>
                    </a:p>
                  </a:txBody>
                  <a:tcPr/>
                </a:tc>
                <a:extLst>
                  <a:ext uri="{0D108BD9-81ED-4DB2-BD59-A6C34878D82A}">
                    <a16:rowId xmlns:a16="http://schemas.microsoft.com/office/drawing/2014/main" val="244020213"/>
                  </a:ext>
                </a:extLst>
              </a:tr>
              <a:tr h="370840">
                <a:tc>
                  <a:txBody>
                    <a:bodyPr/>
                    <a:lstStyle/>
                    <a:p>
                      <a:r>
                        <a:rPr lang="en-US" dirty="0"/>
                        <a:t>Cardiopulmonary exam (ABCs)</a:t>
                      </a:r>
                    </a:p>
                  </a:txBody>
                  <a:tcPr/>
                </a:tc>
                <a:extLst>
                  <a:ext uri="{0D108BD9-81ED-4DB2-BD59-A6C34878D82A}">
                    <a16:rowId xmlns:a16="http://schemas.microsoft.com/office/drawing/2014/main" val="831241130"/>
                  </a:ext>
                </a:extLst>
              </a:tr>
            </a:tbl>
          </a:graphicData>
        </a:graphic>
      </p:graphicFrame>
    </p:spTree>
    <p:extLst>
      <p:ext uri="{BB962C8B-B14F-4D97-AF65-F5344CB8AC3E}">
        <p14:creationId xmlns:p14="http://schemas.microsoft.com/office/powerpoint/2010/main" val="10222921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graphicFrame>
        <p:nvGraphicFramePr>
          <p:cNvPr id="8" name="Table 7"/>
          <p:cNvGraphicFramePr>
            <a:graphicFrameLocks noGrp="1"/>
          </p:cNvGraphicFramePr>
          <p:nvPr/>
        </p:nvGraphicFramePr>
        <p:xfrm>
          <a:off x="311700" y="1061658"/>
          <a:ext cx="1411592" cy="3383063"/>
        </p:xfrm>
        <a:graphic>
          <a:graphicData uri="http://schemas.openxmlformats.org/drawingml/2006/table">
            <a:tbl>
              <a:tblPr bandRow="1">
                <a:tableStyleId>{35758FB7-9AC5-4552-8A53-C91805E547FA}</a:tableStyleId>
              </a:tblPr>
              <a:tblGrid>
                <a:gridCol w="1411592">
                  <a:extLst>
                    <a:ext uri="{9D8B030D-6E8A-4147-A177-3AD203B41FA5}">
                      <a16:colId xmlns:a16="http://schemas.microsoft.com/office/drawing/2014/main" val="234587240"/>
                    </a:ext>
                  </a:extLst>
                </a:gridCol>
              </a:tblGrid>
              <a:tr h="670343">
                <a:tc>
                  <a:txBody>
                    <a:bodyPr/>
                    <a:lstStyle/>
                    <a:p>
                      <a:pPr>
                        <a:lnSpc>
                          <a:spcPct val="100000"/>
                        </a:lnSpc>
                      </a:pPr>
                      <a:r>
                        <a:rPr lang="en-US" dirty="0"/>
                        <a:t>HPI</a:t>
                      </a:r>
                    </a:p>
                    <a:p>
                      <a:pPr lvl="1">
                        <a:lnSpc>
                          <a:spcPct val="100000"/>
                        </a:lnSpc>
                        <a:spcBef>
                          <a:spcPts val="0"/>
                        </a:spcBef>
                      </a:pPr>
                      <a:r>
                        <a:rPr lang="en-US" sz="800" dirty="0"/>
                        <a:t>FARCOLDER</a:t>
                      </a:r>
                    </a:p>
                    <a:p>
                      <a:endParaRPr lang="en-US" dirty="0"/>
                    </a:p>
                  </a:txBody>
                  <a:tcPr/>
                </a:tc>
                <a:extLst>
                  <a:ext uri="{0D108BD9-81ED-4DB2-BD59-A6C34878D82A}">
                    <a16:rowId xmlns:a16="http://schemas.microsoft.com/office/drawing/2014/main" val="1652693346"/>
                  </a:ext>
                </a:extLst>
              </a:tr>
              <a:tr h="1061376">
                <a:tc>
                  <a:txBody>
                    <a:bodyPr/>
                    <a:lstStyle/>
                    <a:p>
                      <a:pPr>
                        <a:lnSpc>
                          <a:spcPct val="100000"/>
                        </a:lnSpc>
                      </a:pPr>
                      <a:r>
                        <a:rPr lang="en-US" dirty="0" err="1"/>
                        <a:t>PMHx</a:t>
                      </a:r>
                      <a:endParaRPr lang="en-US" dirty="0"/>
                    </a:p>
                    <a:p>
                      <a:pPr lvl="1">
                        <a:lnSpc>
                          <a:spcPct val="100000"/>
                        </a:lnSpc>
                        <a:spcBef>
                          <a:spcPts val="0"/>
                        </a:spcBef>
                      </a:pPr>
                      <a:r>
                        <a:rPr lang="en-US" dirty="0" err="1"/>
                        <a:t>PSHx</a:t>
                      </a:r>
                      <a:endParaRPr lang="en-US" dirty="0"/>
                    </a:p>
                    <a:p>
                      <a:pPr lvl="1">
                        <a:lnSpc>
                          <a:spcPct val="100000"/>
                        </a:lnSpc>
                        <a:spcBef>
                          <a:spcPts val="0"/>
                        </a:spcBef>
                      </a:pPr>
                      <a:r>
                        <a:rPr lang="en-US" dirty="0"/>
                        <a:t>Meds/allergies</a:t>
                      </a:r>
                    </a:p>
                    <a:p>
                      <a:pPr lvl="1">
                        <a:lnSpc>
                          <a:spcPct val="100000"/>
                        </a:lnSpc>
                        <a:spcBef>
                          <a:spcPts val="0"/>
                        </a:spcBef>
                      </a:pPr>
                      <a:r>
                        <a:rPr lang="en-US" dirty="0"/>
                        <a:t>Preventative </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FHx</a:t>
                      </a:r>
                      <a:endParaRPr lang="en-US" dirty="0"/>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err="1"/>
                        <a:t>SHx</a:t>
                      </a:r>
                      <a:endParaRPr lang="en-US" dirty="0"/>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ROS</a:t>
                      </a:r>
                    </a:p>
                    <a:p>
                      <a:endParaRPr lang="en-US" dirty="0"/>
                    </a:p>
                  </a:txBody>
                  <a:tcPr/>
                </a:tc>
                <a:extLst>
                  <a:ext uri="{0D108BD9-81ED-4DB2-BD59-A6C34878D82A}">
                    <a16:rowId xmlns:a16="http://schemas.microsoft.com/office/drawing/2014/main" val="3581098953"/>
                  </a:ext>
                </a:extLst>
              </a:tr>
            </a:tbl>
          </a:graphicData>
        </a:graphic>
      </p:graphicFrame>
    </p:spTree>
    <p:extLst>
      <p:ext uri="{BB962C8B-B14F-4D97-AF65-F5344CB8AC3E}">
        <p14:creationId xmlns:p14="http://schemas.microsoft.com/office/powerpoint/2010/main" val="2020560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p>
        </p:txBody>
      </p:sp>
      <p:graphicFrame>
        <p:nvGraphicFramePr>
          <p:cNvPr id="11" name="Table 10"/>
          <p:cNvGraphicFramePr>
            <a:graphicFrameLocks noGrp="1"/>
          </p:cNvGraphicFramePr>
          <p:nvPr/>
        </p:nvGraphicFramePr>
        <p:xfrm>
          <a:off x="311700" y="1030066"/>
          <a:ext cx="1645194" cy="3984036"/>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Vitals</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Neuro</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HEENT</a:t>
                      </a:r>
                    </a:p>
                    <a:p>
                      <a:endParaRPr lang="en-US" dirty="0"/>
                    </a:p>
                  </a:txBody>
                  <a:tcPr/>
                </a:tc>
                <a:extLst>
                  <a:ext uri="{0D108BD9-81ED-4DB2-BD59-A6C34878D82A}">
                    <a16:rowId xmlns:a16="http://schemas.microsoft.com/office/drawing/2014/main" val="2686451509"/>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Chest</a:t>
                      </a:r>
                    </a:p>
                    <a:p>
                      <a:endParaRPr lang="en-US" dirty="0"/>
                    </a:p>
                  </a:txBody>
                  <a:tcPr/>
                </a:tc>
                <a:extLst>
                  <a:ext uri="{0D108BD9-81ED-4DB2-BD59-A6C34878D82A}">
                    <a16:rowId xmlns:a16="http://schemas.microsoft.com/office/drawing/2014/main" val="1973306711"/>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Abdomen</a:t>
                      </a:r>
                    </a:p>
                    <a:p>
                      <a:endParaRPr lang="en-US" dirty="0"/>
                    </a:p>
                  </a:txBody>
                  <a:tcPr/>
                </a:tc>
                <a:extLst>
                  <a:ext uri="{0D108BD9-81ED-4DB2-BD59-A6C34878D82A}">
                    <a16:rowId xmlns:a16="http://schemas.microsoft.com/office/drawing/2014/main" val="3581098953"/>
                  </a:ext>
                </a:extLst>
              </a:tr>
              <a:tr h="474826">
                <a:tc>
                  <a:txBody>
                    <a:bodyPr/>
                    <a:lstStyle/>
                    <a:p>
                      <a:r>
                        <a:rPr lang="en-US" dirty="0"/>
                        <a:t>Vascular</a:t>
                      </a:r>
                    </a:p>
                  </a:txBody>
                  <a:tcPr/>
                </a:tc>
                <a:extLst>
                  <a:ext uri="{0D108BD9-81ED-4DB2-BD59-A6C34878D82A}">
                    <a16:rowId xmlns:a16="http://schemas.microsoft.com/office/drawing/2014/main" val="1129692693"/>
                  </a:ext>
                </a:extLst>
              </a:tr>
              <a:tr h="474826">
                <a:tc>
                  <a:txBody>
                    <a:bodyPr/>
                    <a:lstStyle/>
                    <a:p>
                      <a:r>
                        <a:rPr lang="en-US" dirty="0"/>
                        <a:t>Musculoskeletal /skin</a:t>
                      </a:r>
                    </a:p>
                  </a:txBody>
                  <a:tcPr/>
                </a:tc>
                <a:extLst>
                  <a:ext uri="{0D108BD9-81ED-4DB2-BD59-A6C34878D82A}">
                    <a16:rowId xmlns:a16="http://schemas.microsoft.com/office/drawing/2014/main" val="3922461058"/>
                  </a:ext>
                </a:extLst>
              </a:tr>
              <a:tr h="474826">
                <a:tc>
                  <a:txBody>
                    <a:bodyPr/>
                    <a:lstStyle/>
                    <a:p>
                      <a:r>
                        <a:rPr lang="en-US" dirty="0"/>
                        <a:t>Genital/rectal</a:t>
                      </a:r>
                    </a:p>
                  </a:txBody>
                  <a:tcPr/>
                </a:tc>
                <a:extLst>
                  <a:ext uri="{0D108BD9-81ED-4DB2-BD59-A6C34878D82A}">
                    <a16:rowId xmlns:a16="http://schemas.microsoft.com/office/drawing/2014/main" val="2622206029"/>
                  </a:ext>
                </a:extLst>
              </a:tr>
            </a:tbl>
          </a:graphicData>
        </a:graphic>
      </p:graphicFrame>
      <p:sp>
        <p:nvSpPr>
          <p:cNvPr id="12" name="Right Arrow 11"/>
          <p:cNvSpPr/>
          <p:nvPr/>
        </p:nvSpPr>
        <p:spPr>
          <a:xfrm>
            <a:off x="3481392" y="2279406"/>
            <a:ext cx="956603"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8767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graphicFrame>
        <p:nvGraphicFramePr>
          <p:cNvPr id="12" name="Table 11"/>
          <p:cNvGraphicFramePr>
            <a:graphicFrameLocks noGrp="1"/>
          </p:cNvGraphicFramePr>
          <p:nvPr/>
        </p:nvGraphicFramePr>
        <p:xfrm>
          <a:off x="1484504" y="180605"/>
          <a:ext cx="1645194" cy="4847020"/>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CBC</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CMP</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Lipase/amylase</a:t>
                      </a:r>
                    </a:p>
                    <a:p>
                      <a:endParaRPr lang="en-US" dirty="0"/>
                    </a:p>
                  </a:txBody>
                  <a:tcPr/>
                </a:tc>
                <a:extLst>
                  <a:ext uri="{0D108BD9-81ED-4DB2-BD59-A6C34878D82A}">
                    <a16:rowId xmlns:a16="http://schemas.microsoft.com/office/drawing/2014/main" val="2686451509"/>
                  </a:ext>
                </a:extLst>
              </a:tr>
              <a:tr h="474826">
                <a:tc>
                  <a:txBody>
                    <a:bodyPr/>
                    <a:lstStyle/>
                    <a:p>
                      <a:r>
                        <a:rPr lang="en-US" dirty="0"/>
                        <a:t>INR</a:t>
                      </a:r>
                    </a:p>
                  </a:txBody>
                  <a:tcPr/>
                </a:tc>
                <a:extLst>
                  <a:ext uri="{0D108BD9-81ED-4DB2-BD59-A6C34878D82A}">
                    <a16:rowId xmlns:a16="http://schemas.microsoft.com/office/drawing/2014/main" val="3162759437"/>
                  </a:ext>
                </a:extLst>
              </a:tr>
              <a:tr h="474826">
                <a:tc>
                  <a:txBody>
                    <a:bodyPr/>
                    <a:lstStyle/>
                    <a:p>
                      <a:r>
                        <a:rPr lang="en-US" dirty="0"/>
                        <a:t>Lactate</a:t>
                      </a:r>
                    </a:p>
                  </a:txBody>
                  <a:tcPr/>
                </a:tc>
                <a:extLst>
                  <a:ext uri="{0D108BD9-81ED-4DB2-BD59-A6C34878D82A}">
                    <a16:rowId xmlns:a16="http://schemas.microsoft.com/office/drawing/2014/main" val="1460538792"/>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Genetic testing</a:t>
                      </a:r>
                    </a:p>
                  </a:txBody>
                  <a:tcPr/>
                </a:tc>
                <a:extLst>
                  <a:ext uri="{0D108BD9-81ED-4DB2-BD59-A6C34878D82A}">
                    <a16:rowId xmlns:a16="http://schemas.microsoft.com/office/drawing/2014/main" val="349492605"/>
                  </a:ext>
                </a:extLst>
              </a:tr>
              <a:tr h="474826">
                <a:tc>
                  <a:txBody>
                    <a:bodyPr/>
                    <a:lstStyle/>
                    <a:p>
                      <a:r>
                        <a:rPr lang="en-US" dirty="0"/>
                        <a:t>Tumor markers</a:t>
                      </a:r>
                    </a:p>
                  </a:txBody>
                  <a:tcPr/>
                </a:tc>
                <a:extLst>
                  <a:ext uri="{0D108BD9-81ED-4DB2-BD59-A6C34878D82A}">
                    <a16:rowId xmlns:a16="http://schemas.microsoft.com/office/drawing/2014/main" val="3189171028"/>
                  </a:ext>
                </a:extLst>
              </a:tr>
              <a:tr h="474826">
                <a:tc>
                  <a:txBody>
                    <a:bodyPr/>
                    <a:lstStyle/>
                    <a:p>
                      <a:r>
                        <a:rPr lang="en-US" dirty="0"/>
                        <a:t>Urine </a:t>
                      </a:r>
                      <a:r>
                        <a:rPr lang="en-US" dirty="0" err="1"/>
                        <a:t>metanephrines</a:t>
                      </a:r>
                      <a:endParaRPr lang="en-US" dirty="0"/>
                    </a:p>
                  </a:txBody>
                  <a:tcPr/>
                </a:tc>
                <a:extLst>
                  <a:ext uri="{0D108BD9-81ED-4DB2-BD59-A6C34878D82A}">
                    <a16:rowId xmlns:a16="http://schemas.microsoft.com/office/drawing/2014/main" val="2402398806"/>
                  </a:ext>
                </a:extLst>
              </a:tr>
              <a:tr h="474826">
                <a:tc>
                  <a:txBody>
                    <a:bodyPr/>
                    <a:lstStyle/>
                    <a:p>
                      <a:r>
                        <a:rPr lang="en-US" dirty="0"/>
                        <a:t>TSH, FT4</a:t>
                      </a:r>
                    </a:p>
                  </a:txBody>
                  <a:tcPr/>
                </a:tc>
                <a:extLst>
                  <a:ext uri="{0D108BD9-81ED-4DB2-BD59-A6C34878D82A}">
                    <a16:rowId xmlns:a16="http://schemas.microsoft.com/office/drawing/2014/main" val="1228075131"/>
                  </a:ext>
                </a:extLst>
              </a:tr>
              <a:tr h="474826">
                <a:tc>
                  <a:txBody>
                    <a:bodyPr/>
                    <a:lstStyle/>
                    <a:p>
                      <a:r>
                        <a:rPr lang="en-US" dirty="0"/>
                        <a:t>PTH</a:t>
                      </a:r>
                    </a:p>
                  </a:txBody>
                  <a:tcPr/>
                </a:tc>
                <a:extLst>
                  <a:ext uri="{0D108BD9-81ED-4DB2-BD59-A6C34878D82A}">
                    <a16:rowId xmlns:a16="http://schemas.microsoft.com/office/drawing/2014/main" val="2613422454"/>
                  </a:ext>
                </a:extLst>
              </a:tr>
            </a:tbl>
          </a:graphicData>
        </a:graphic>
      </p:graphicFrame>
      <p:sp>
        <p:nvSpPr>
          <p:cNvPr id="13" name="Right Arrow 12"/>
          <p:cNvSpPr/>
          <p:nvPr/>
        </p:nvSpPr>
        <p:spPr>
          <a:xfrm>
            <a:off x="3435769" y="2111746"/>
            <a:ext cx="1349878"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108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Imaging/tests</a:t>
            </a:r>
          </a:p>
        </p:txBody>
      </p:sp>
      <p:graphicFrame>
        <p:nvGraphicFramePr>
          <p:cNvPr id="12" name="Table 11"/>
          <p:cNvGraphicFramePr>
            <a:graphicFrameLocks noGrp="1"/>
          </p:cNvGraphicFramePr>
          <p:nvPr/>
        </p:nvGraphicFramePr>
        <p:xfrm>
          <a:off x="3044551" y="181881"/>
          <a:ext cx="1645194" cy="4803686"/>
        </p:xfrm>
        <a:graphic>
          <a:graphicData uri="http://schemas.openxmlformats.org/drawingml/2006/table">
            <a:tbl>
              <a:tblPr bandRow="1">
                <a:tableStyleId>{35758FB7-9AC5-4552-8A53-C91805E547FA}</a:tableStyleId>
              </a:tblPr>
              <a:tblGrid>
                <a:gridCol w="1645194">
                  <a:extLst>
                    <a:ext uri="{9D8B030D-6E8A-4147-A177-3AD203B41FA5}">
                      <a16:colId xmlns:a16="http://schemas.microsoft.com/office/drawing/2014/main" val="234587240"/>
                    </a:ext>
                  </a:extLst>
                </a:gridCol>
              </a:tblGrid>
              <a:tr h="443584">
                <a:tc>
                  <a:txBody>
                    <a:bodyPr/>
                    <a:lstStyle/>
                    <a:p>
                      <a:pPr>
                        <a:lnSpc>
                          <a:spcPct val="100000"/>
                        </a:lnSpc>
                      </a:pPr>
                      <a:r>
                        <a:rPr lang="en-US" dirty="0"/>
                        <a:t>ECG</a:t>
                      </a:r>
                      <a:endParaRPr lang="en-US" sz="800" dirty="0"/>
                    </a:p>
                  </a:txBody>
                  <a:tcPr/>
                </a:tc>
                <a:extLst>
                  <a:ext uri="{0D108BD9-81ED-4DB2-BD59-A6C34878D82A}">
                    <a16:rowId xmlns:a16="http://schemas.microsoft.com/office/drawing/2014/main" val="1652693346"/>
                  </a:ext>
                </a:extLst>
              </a:tr>
              <a:tr h="443132">
                <a:tc>
                  <a:txBody>
                    <a:bodyPr/>
                    <a:lstStyle/>
                    <a:p>
                      <a:pPr>
                        <a:lnSpc>
                          <a:spcPct val="100000"/>
                        </a:lnSpc>
                      </a:pPr>
                      <a:r>
                        <a:rPr lang="en-US" dirty="0"/>
                        <a:t>CT/CTA</a:t>
                      </a:r>
                    </a:p>
                    <a:p>
                      <a:endParaRPr lang="en-US" dirty="0"/>
                    </a:p>
                  </a:txBody>
                  <a:tcPr/>
                </a:tc>
                <a:extLst>
                  <a:ext uri="{0D108BD9-81ED-4DB2-BD59-A6C34878D82A}">
                    <a16:rowId xmlns:a16="http://schemas.microsoft.com/office/drawing/2014/main" val="3489515983"/>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US</a:t>
                      </a:r>
                    </a:p>
                    <a:p>
                      <a:endParaRPr lang="en-US" dirty="0"/>
                    </a:p>
                  </a:txBody>
                  <a:tcPr/>
                </a:tc>
                <a:extLst>
                  <a:ext uri="{0D108BD9-81ED-4DB2-BD59-A6C34878D82A}">
                    <a16:rowId xmlns:a16="http://schemas.microsoft.com/office/drawing/2014/main" val="2686451509"/>
                  </a:ext>
                </a:extLst>
              </a:tr>
              <a:tr h="474826">
                <a:tc>
                  <a:txBody>
                    <a:bodyPr/>
                    <a:lstStyle/>
                    <a:p>
                      <a:r>
                        <a:rPr lang="en-US" dirty="0"/>
                        <a:t>MRI/MRA/MRCP</a:t>
                      </a:r>
                    </a:p>
                  </a:txBody>
                  <a:tcPr/>
                </a:tc>
                <a:extLst>
                  <a:ext uri="{0D108BD9-81ED-4DB2-BD59-A6C34878D82A}">
                    <a16:rowId xmlns:a16="http://schemas.microsoft.com/office/drawing/2014/main" val="3035629035"/>
                  </a:ext>
                </a:extLst>
              </a:tr>
              <a:tr h="474826">
                <a:tc>
                  <a:txBody>
                    <a:bodyPr/>
                    <a:lstStyle/>
                    <a:p>
                      <a:r>
                        <a:rPr lang="en-US" dirty="0"/>
                        <a:t>EGD/Colonoscopy</a:t>
                      </a:r>
                    </a:p>
                  </a:txBody>
                  <a:tcPr/>
                </a:tc>
                <a:extLst>
                  <a:ext uri="{0D108BD9-81ED-4DB2-BD59-A6C34878D82A}">
                    <a16:rowId xmlns:a16="http://schemas.microsoft.com/office/drawing/2014/main" val="3162759437"/>
                  </a:ext>
                </a:extLst>
              </a:tr>
              <a:tr h="474826">
                <a:tc>
                  <a:txBody>
                    <a:bodyPr/>
                    <a:lstStyle/>
                    <a:p>
                      <a:r>
                        <a:rPr lang="en-US" dirty="0"/>
                        <a:t>XR</a:t>
                      </a:r>
                    </a:p>
                  </a:txBody>
                  <a:tcPr/>
                </a:tc>
                <a:extLst>
                  <a:ext uri="{0D108BD9-81ED-4DB2-BD59-A6C34878D82A}">
                    <a16:rowId xmlns:a16="http://schemas.microsoft.com/office/drawing/2014/main" val="1460538792"/>
                  </a:ext>
                </a:extLst>
              </a:tr>
              <a:tr h="4748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Mammogram</a:t>
                      </a:r>
                    </a:p>
                  </a:txBody>
                  <a:tcPr/>
                </a:tc>
                <a:extLst>
                  <a:ext uri="{0D108BD9-81ED-4DB2-BD59-A6C34878D82A}">
                    <a16:rowId xmlns:a16="http://schemas.microsoft.com/office/drawing/2014/main" val="349492605"/>
                  </a:ext>
                </a:extLst>
              </a:tr>
              <a:tr h="474826">
                <a:tc>
                  <a:txBody>
                    <a:bodyPr/>
                    <a:lstStyle/>
                    <a:p>
                      <a:r>
                        <a:rPr lang="en-US" dirty="0"/>
                        <a:t>HIDA</a:t>
                      </a:r>
                    </a:p>
                  </a:txBody>
                  <a:tcPr/>
                </a:tc>
                <a:extLst>
                  <a:ext uri="{0D108BD9-81ED-4DB2-BD59-A6C34878D82A}">
                    <a16:rowId xmlns:a16="http://schemas.microsoft.com/office/drawing/2014/main" val="3189171028"/>
                  </a:ext>
                </a:extLst>
              </a:tr>
              <a:tr h="474826">
                <a:tc>
                  <a:txBody>
                    <a:bodyPr/>
                    <a:lstStyle/>
                    <a:p>
                      <a:r>
                        <a:rPr lang="en-US" dirty="0" err="1"/>
                        <a:t>Sestemibi</a:t>
                      </a:r>
                      <a:endParaRPr lang="en-US" dirty="0"/>
                    </a:p>
                  </a:txBody>
                  <a:tcPr/>
                </a:tc>
                <a:extLst>
                  <a:ext uri="{0D108BD9-81ED-4DB2-BD59-A6C34878D82A}">
                    <a16:rowId xmlns:a16="http://schemas.microsoft.com/office/drawing/2014/main" val="2402398806"/>
                  </a:ext>
                </a:extLst>
              </a:tr>
              <a:tr h="474826">
                <a:tc>
                  <a:txBody>
                    <a:bodyPr/>
                    <a:lstStyle/>
                    <a:p>
                      <a:r>
                        <a:rPr lang="en-US" dirty="0"/>
                        <a:t>Biopsy</a:t>
                      </a:r>
                      <a:r>
                        <a:rPr lang="en-US" baseline="0" dirty="0"/>
                        <a:t> (</a:t>
                      </a:r>
                      <a:r>
                        <a:rPr lang="en-US" baseline="0" dirty="0" err="1"/>
                        <a:t>eg</a:t>
                      </a:r>
                      <a:r>
                        <a:rPr lang="en-US" baseline="0" dirty="0"/>
                        <a:t> IR)</a:t>
                      </a:r>
                      <a:endParaRPr lang="en-US" dirty="0"/>
                    </a:p>
                  </a:txBody>
                  <a:tcPr/>
                </a:tc>
                <a:extLst>
                  <a:ext uri="{0D108BD9-81ED-4DB2-BD59-A6C34878D82A}">
                    <a16:rowId xmlns:a16="http://schemas.microsoft.com/office/drawing/2014/main" val="1228075131"/>
                  </a:ext>
                </a:extLst>
              </a:tr>
            </a:tbl>
          </a:graphicData>
        </a:graphic>
      </p:graphicFrame>
      <p:sp>
        <p:nvSpPr>
          <p:cNvPr id="13" name="Right Arrow 12"/>
          <p:cNvSpPr/>
          <p:nvPr/>
        </p:nvSpPr>
        <p:spPr>
          <a:xfrm>
            <a:off x="5236434" y="2221938"/>
            <a:ext cx="1349878" cy="4923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0290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Text Placeholder 2"/>
          <p:cNvSpPr>
            <a:spLocks noGrp="1"/>
          </p:cNvSpPr>
          <p:nvPr>
            <p:ph type="body" idx="1"/>
          </p:nvPr>
        </p:nvSpPr>
        <p:spPr/>
        <p:txBody>
          <a:bodyPr/>
          <a:lstStyle/>
          <a:p>
            <a:r>
              <a:rPr lang="en-US" dirty="0"/>
              <a:t>Perioperative care</a:t>
            </a:r>
          </a:p>
          <a:p>
            <a:r>
              <a:rPr lang="en-US" dirty="0"/>
              <a:t>Operation</a:t>
            </a:r>
          </a:p>
          <a:p>
            <a:r>
              <a:rPr lang="en-US" dirty="0"/>
              <a:t>Recovery</a:t>
            </a:r>
          </a:p>
          <a:p>
            <a:r>
              <a:rPr lang="en-US" dirty="0"/>
              <a:t>Complications</a:t>
            </a:r>
          </a:p>
          <a:p>
            <a:r>
              <a:rPr lang="en-US" dirty="0"/>
              <a:t>Follow up</a:t>
            </a:r>
          </a:p>
        </p:txBody>
      </p:sp>
    </p:spTree>
    <p:extLst>
      <p:ext uri="{BB962C8B-B14F-4D97-AF65-F5344CB8AC3E}">
        <p14:creationId xmlns:p14="http://schemas.microsoft.com/office/powerpoint/2010/main" val="2246075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A21C-910D-5548-095D-35B613C7CDD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33D8CC4-50AE-3956-9C5C-EBCB5A197D7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7981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Study</a:t>
            </a:r>
          </a:p>
        </p:txBody>
      </p:sp>
      <p:pic>
        <p:nvPicPr>
          <p:cNvPr id="3" name="Picture 2"/>
          <p:cNvPicPr>
            <a:picLocks noChangeAspect="1"/>
          </p:cNvPicPr>
          <p:nvPr/>
        </p:nvPicPr>
        <p:blipFill>
          <a:blip r:embed="rId2"/>
          <a:stretch>
            <a:fillRect/>
          </a:stretch>
        </p:blipFill>
        <p:spPr>
          <a:xfrm>
            <a:off x="516060" y="1304551"/>
            <a:ext cx="2067213" cy="2495898"/>
          </a:xfrm>
          <a:prstGeom prst="rect">
            <a:avLst/>
          </a:prstGeom>
        </p:spPr>
      </p:pic>
      <p:pic>
        <p:nvPicPr>
          <p:cNvPr id="4" name="Picture 3"/>
          <p:cNvPicPr>
            <a:picLocks noChangeAspect="1"/>
          </p:cNvPicPr>
          <p:nvPr/>
        </p:nvPicPr>
        <p:blipFill>
          <a:blip r:embed="rId3"/>
          <a:stretch>
            <a:fillRect/>
          </a:stretch>
        </p:blipFill>
        <p:spPr>
          <a:xfrm>
            <a:off x="2932265" y="839662"/>
            <a:ext cx="6115482" cy="3770840"/>
          </a:xfrm>
          <a:prstGeom prst="rect">
            <a:avLst/>
          </a:prstGeom>
        </p:spPr>
      </p:pic>
    </p:spTree>
    <p:extLst>
      <p:ext uri="{BB962C8B-B14F-4D97-AF65-F5344CB8AC3E}">
        <p14:creationId xmlns:p14="http://schemas.microsoft.com/office/powerpoint/2010/main" val="402859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pic>
        <p:nvPicPr>
          <p:cNvPr id="3" name="Picture 2"/>
          <p:cNvPicPr>
            <a:picLocks noChangeAspect="1"/>
          </p:cNvPicPr>
          <p:nvPr/>
        </p:nvPicPr>
        <p:blipFill>
          <a:blip r:embed="rId2"/>
          <a:stretch>
            <a:fillRect/>
          </a:stretch>
        </p:blipFill>
        <p:spPr>
          <a:xfrm>
            <a:off x="592138" y="1017725"/>
            <a:ext cx="2785467" cy="3346463"/>
          </a:xfrm>
          <a:prstGeom prst="rect">
            <a:avLst/>
          </a:prstGeom>
        </p:spPr>
      </p:pic>
      <p:pic>
        <p:nvPicPr>
          <p:cNvPr id="4" name="Picture 3"/>
          <p:cNvPicPr>
            <a:picLocks noChangeAspect="1"/>
          </p:cNvPicPr>
          <p:nvPr/>
        </p:nvPicPr>
        <p:blipFill>
          <a:blip r:embed="rId3"/>
          <a:stretch>
            <a:fillRect/>
          </a:stretch>
        </p:blipFill>
        <p:spPr>
          <a:xfrm>
            <a:off x="3741774" y="1300892"/>
            <a:ext cx="4873592" cy="3301264"/>
          </a:xfrm>
          <a:prstGeom prst="rect">
            <a:avLst/>
          </a:prstGeom>
        </p:spPr>
      </p:pic>
    </p:spTree>
    <p:extLst>
      <p:ext uri="{BB962C8B-B14F-4D97-AF65-F5344CB8AC3E}">
        <p14:creationId xmlns:p14="http://schemas.microsoft.com/office/powerpoint/2010/main" val="181180832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1599</Words>
  <Application>Microsoft Office PowerPoint</Application>
  <PresentationFormat>On-screen Show (16:9)</PresentationFormat>
  <Paragraphs>592</Paragraphs>
  <Slides>76</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76</vt:i4>
      </vt:variant>
    </vt:vector>
  </HeadingPairs>
  <TitlesOfParts>
    <vt:vector size="78" baseType="lpstr">
      <vt:lpstr>Arial</vt:lpstr>
      <vt:lpstr>Simple Light</vt:lpstr>
      <vt:lpstr>Oral exam review</vt:lpstr>
      <vt:lpstr>Oral exam review</vt:lpstr>
      <vt:lpstr>Format</vt:lpstr>
      <vt:lpstr>Oral exam content</vt:lpstr>
      <vt:lpstr>PowerPoint Presentation</vt:lpstr>
      <vt:lpstr>PowerPoint Presentation</vt:lpstr>
      <vt:lpstr>PowerPoint Presentation</vt:lpstr>
      <vt:lpstr>How to Study</vt:lpstr>
      <vt:lpstr>Resources</vt:lpstr>
      <vt:lpstr>Oral exam scenario progression</vt:lpstr>
      <vt:lpstr>Stem</vt:lpstr>
      <vt:lpstr>Stabilization- are they sick?</vt:lpstr>
      <vt:lpstr>Stabilization- are they sick?</vt:lpstr>
      <vt:lpstr>Stabilization- are they sick?</vt:lpstr>
      <vt:lpstr>History</vt:lpstr>
      <vt:lpstr>History</vt:lpstr>
      <vt:lpstr>Physical Exam</vt:lpstr>
      <vt:lpstr>Physical Exam</vt:lpstr>
      <vt:lpstr>Differential Diagnosis pause</vt:lpstr>
      <vt:lpstr>Labs</vt:lpstr>
      <vt:lpstr>Imaging/tests</vt:lpstr>
      <vt:lpstr>Management</vt:lpstr>
      <vt:lpstr>Management</vt:lpstr>
      <vt:lpstr>Scenario 1</vt:lpstr>
      <vt:lpstr>Stem</vt:lpstr>
      <vt:lpstr>Stabilization- are they sick?</vt:lpstr>
      <vt:lpstr>Stabilization- are they sick?</vt:lpstr>
      <vt:lpstr>Stabilization- are they sick?</vt:lpstr>
      <vt:lpstr>Stabilization- are they sick?</vt:lpstr>
      <vt:lpstr>History</vt:lpstr>
      <vt:lpstr>History</vt:lpstr>
      <vt:lpstr>History</vt:lpstr>
      <vt:lpstr>History</vt:lpstr>
      <vt:lpstr>History</vt:lpstr>
      <vt:lpstr>Physical Exam</vt:lpstr>
      <vt:lpstr>Physical Exam</vt:lpstr>
      <vt:lpstr>PE</vt:lpstr>
      <vt:lpstr>Differential diagnosis pause</vt:lpstr>
      <vt:lpstr>Labs</vt:lpstr>
      <vt:lpstr>Labs</vt:lpstr>
      <vt:lpstr>Labs</vt:lpstr>
      <vt:lpstr>Imaging/tests</vt:lpstr>
      <vt:lpstr>Imaging/tests</vt:lpstr>
      <vt:lpstr>Imaging</vt:lpstr>
      <vt:lpstr>Management</vt:lpstr>
      <vt:lpstr>Management</vt:lpstr>
      <vt:lpstr>PowerPoint Presentation</vt:lpstr>
      <vt:lpstr>PowerPoint Presentation</vt:lpstr>
      <vt:lpstr>PowerPoint Presentation</vt:lpstr>
      <vt:lpstr>Omental patch (Graham)</vt:lpstr>
      <vt:lpstr>PowerPoint Presentation</vt:lpstr>
      <vt:lpstr>PowerPoint Presentation</vt:lpstr>
      <vt:lpstr>PowerPoint Presentation</vt:lpstr>
      <vt:lpstr>Grading</vt:lpstr>
      <vt:lpstr>Scenario 2</vt:lpstr>
      <vt:lpstr>Stabilization- are they sick?</vt:lpstr>
      <vt:lpstr>Stabilization- are they sick? NO</vt:lpstr>
      <vt:lpstr>History</vt:lpstr>
      <vt:lpstr>Physical Exam</vt:lpstr>
      <vt:lpstr>Labs</vt:lpstr>
      <vt:lpstr>Imaging/tests</vt:lpstr>
      <vt:lpstr>Management</vt:lpstr>
      <vt:lpstr>PowerPoint Presentation</vt:lpstr>
      <vt:lpstr>PowerPoint Presentation</vt:lpstr>
      <vt:lpstr>PowerPoint Presentation</vt:lpstr>
      <vt:lpstr>PowerPoint Presentation</vt:lpstr>
      <vt:lpstr>Scenario 3</vt:lpstr>
      <vt:lpstr>Scenario 4</vt:lpstr>
      <vt:lpstr>Scenario 5</vt:lpstr>
      <vt:lpstr>Stabilization- are they sick? </vt:lpstr>
      <vt:lpstr>History</vt:lpstr>
      <vt:lpstr>Physical Exam</vt:lpstr>
      <vt:lpstr>Labs</vt:lpstr>
      <vt:lpstr>Imaging/tests</vt:lpstr>
      <vt:lpstr>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Hallagan, Lee</cp:lastModifiedBy>
  <cp:revision>195</cp:revision>
  <cp:lastPrinted>2021-11-18T12:45:08Z</cp:lastPrinted>
  <dcterms:modified xsi:type="dcterms:W3CDTF">2024-06-26T15:49:58Z</dcterms:modified>
</cp:coreProperties>
</file>